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7" r:id="rId2"/>
    <p:sldId id="260" r:id="rId3"/>
    <p:sldId id="262" r:id="rId4"/>
    <p:sldId id="263" r:id="rId5"/>
    <p:sldId id="261" r:id="rId6"/>
    <p:sldId id="265" r:id="rId7"/>
    <p:sldId id="266" r:id="rId8"/>
    <p:sldId id="267" r:id="rId9"/>
    <p:sldId id="272" r:id="rId10"/>
    <p:sldId id="293" r:id="rId11"/>
    <p:sldId id="294" r:id="rId12"/>
    <p:sldId id="295" r:id="rId13"/>
    <p:sldId id="296" r:id="rId14"/>
    <p:sldId id="297" r:id="rId15"/>
    <p:sldId id="298" r:id="rId16"/>
    <p:sldId id="300" r:id="rId17"/>
    <p:sldId id="302" r:id="rId18"/>
    <p:sldId id="303"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42" r:id="rId48"/>
    <p:sldId id="343" r:id="rId49"/>
    <p:sldId id="291" r:id="rId50"/>
  </p:sldIdLst>
  <p:sldSz cx="12984163" cy="9326563"/>
  <p:notesSz cx="6954838" cy="9240838"/>
  <p:defaultTextStyle>
    <a:defPPr>
      <a:defRPr lang="en-US"/>
    </a:defPPr>
    <a:lvl1pPr marL="0" algn="l" defTabSz="1070854" rtl="0" eaLnBrk="1" latinLnBrk="0" hangingPunct="1">
      <a:defRPr sz="2100" kern="1200">
        <a:solidFill>
          <a:schemeClr val="tx1"/>
        </a:solidFill>
        <a:latin typeface="+mn-lt"/>
        <a:ea typeface="+mn-ea"/>
        <a:cs typeface="+mn-cs"/>
      </a:defRPr>
    </a:lvl1pPr>
    <a:lvl2pPr marL="535427" algn="l" defTabSz="1070854" rtl="0" eaLnBrk="1" latinLnBrk="0" hangingPunct="1">
      <a:defRPr sz="2100" kern="1200">
        <a:solidFill>
          <a:schemeClr val="tx1"/>
        </a:solidFill>
        <a:latin typeface="+mn-lt"/>
        <a:ea typeface="+mn-ea"/>
        <a:cs typeface="+mn-cs"/>
      </a:defRPr>
    </a:lvl2pPr>
    <a:lvl3pPr marL="1070854" algn="l" defTabSz="1070854" rtl="0" eaLnBrk="1" latinLnBrk="0" hangingPunct="1">
      <a:defRPr sz="2100" kern="1200">
        <a:solidFill>
          <a:schemeClr val="tx1"/>
        </a:solidFill>
        <a:latin typeface="+mn-lt"/>
        <a:ea typeface="+mn-ea"/>
        <a:cs typeface="+mn-cs"/>
      </a:defRPr>
    </a:lvl3pPr>
    <a:lvl4pPr marL="1606281" algn="l" defTabSz="1070854" rtl="0" eaLnBrk="1" latinLnBrk="0" hangingPunct="1">
      <a:defRPr sz="2100" kern="1200">
        <a:solidFill>
          <a:schemeClr val="tx1"/>
        </a:solidFill>
        <a:latin typeface="+mn-lt"/>
        <a:ea typeface="+mn-ea"/>
        <a:cs typeface="+mn-cs"/>
      </a:defRPr>
    </a:lvl4pPr>
    <a:lvl5pPr marL="2141708" algn="l" defTabSz="1070854" rtl="0" eaLnBrk="1" latinLnBrk="0" hangingPunct="1">
      <a:defRPr sz="2100" kern="1200">
        <a:solidFill>
          <a:schemeClr val="tx1"/>
        </a:solidFill>
        <a:latin typeface="+mn-lt"/>
        <a:ea typeface="+mn-ea"/>
        <a:cs typeface="+mn-cs"/>
      </a:defRPr>
    </a:lvl5pPr>
    <a:lvl6pPr marL="2677135" algn="l" defTabSz="1070854" rtl="0" eaLnBrk="1" latinLnBrk="0" hangingPunct="1">
      <a:defRPr sz="2100" kern="1200">
        <a:solidFill>
          <a:schemeClr val="tx1"/>
        </a:solidFill>
        <a:latin typeface="+mn-lt"/>
        <a:ea typeface="+mn-ea"/>
        <a:cs typeface="+mn-cs"/>
      </a:defRPr>
    </a:lvl6pPr>
    <a:lvl7pPr marL="3212562" algn="l" defTabSz="1070854" rtl="0" eaLnBrk="1" latinLnBrk="0" hangingPunct="1">
      <a:defRPr sz="2100" kern="1200">
        <a:solidFill>
          <a:schemeClr val="tx1"/>
        </a:solidFill>
        <a:latin typeface="+mn-lt"/>
        <a:ea typeface="+mn-ea"/>
        <a:cs typeface="+mn-cs"/>
      </a:defRPr>
    </a:lvl7pPr>
    <a:lvl8pPr marL="3747988" algn="l" defTabSz="1070854" rtl="0" eaLnBrk="1" latinLnBrk="0" hangingPunct="1">
      <a:defRPr sz="2100" kern="1200">
        <a:solidFill>
          <a:schemeClr val="tx1"/>
        </a:solidFill>
        <a:latin typeface="+mn-lt"/>
        <a:ea typeface="+mn-ea"/>
        <a:cs typeface="+mn-cs"/>
      </a:defRPr>
    </a:lvl8pPr>
    <a:lvl9pPr marL="4283415" algn="l" defTabSz="1070854"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snapToObjects="1">
      <p:cViewPr varScale="1">
        <p:scale>
          <a:sx n="75" d="100"/>
          <a:sy n="75" d="100"/>
        </p:scale>
        <p:origin x="-108" y="-120"/>
      </p:cViewPr>
      <p:guideLst>
        <p:guide orient="horz" pos="2938"/>
        <p:guide pos="409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2042"/>
          </a:xfrm>
          <a:prstGeom prst="rect">
            <a:avLst/>
          </a:prstGeom>
        </p:spPr>
        <p:txBody>
          <a:bodyPr vert="horz" lIns="92546" tIns="46273" rIns="92546" bIns="46273" rtlCol="0"/>
          <a:lstStyle>
            <a:lvl1pPr algn="r">
              <a:defRPr sz="1200"/>
            </a:lvl1pPr>
          </a:lstStyle>
          <a:p>
            <a:fld id="{20A53B92-CBB7-44CB-95D4-5F12D7B14C4B}" type="datetimeFigureOut">
              <a:rPr lang="en-US" smtClean="0"/>
              <a:t>10/1/2018</a:t>
            </a:fld>
            <a:endParaRPr lang="en-US"/>
          </a:p>
        </p:txBody>
      </p:sp>
      <p:sp>
        <p:nvSpPr>
          <p:cNvPr id="4" name="Footer Placeholder 3"/>
          <p:cNvSpPr>
            <a:spLocks noGrp="1"/>
          </p:cNvSpPr>
          <p:nvPr>
            <p:ph type="ftr" sz="quarter" idx="2"/>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777192"/>
            <a:ext cx="3013763" cy="462042"/>
          </a:xfrm>
          <a:prstGeom prst="rect">
            <a:avLst/>
          </a:prstGeom>
        </p:spPr>
        <p:txBody>
          <a:bodyPr vert="horz" lIns="92546" tIns="46273" rIns="92546" bIns="46273" rtlCol="0" anchor="b"/>
          <a:lstStyle>
            <a:lvl1pPr algn="r">
              <a:defRPr sz="1200"/>
            </a:lvl1pPr>
          </a:lstStyle>
          <a:p>
            <a:fld id="{7B622DD5-A885-416E-A871-BC521C6DD015}" type="slidenum">
              <a:rPr lang="en-US" smtClean="0"/>
              <a:t>‹#›</a:t>
            </a:fld>
            <a:endParaRPr lang="en-US"/>
          </a:p>
        </p:txBody>
      </p:sp>
    </p:spTree>
    <p:extLst>
      <p:ext uri="{BB962C8B-B14F-4D97-AF65-F5344CB8AC3E}">
        <p14:creationId xmlns:p14="http://schemas.microsoft.com/office/powerpoint/2010/main" val="23150702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3647"/>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idx="1"/>
          </p:nvPr>
        </p:nvSpPr>
        <p:spPr>
          <a:xfrm>
            <a:off x="3939466" y="0"/>
            <a:ext cx="3013763" cy="463647"/>
          </a:xfrm>
          <a:prstGeom prst="rect">
            <a:avLst/>
          </a:prstGeom>
        </p:spPr>
        <p:txBody>
          <a:bodyPr vert="horz" lIns="92546" tIns="46273" rIns="92546" bIns="46273" rtlCol="0"/>
          <a:lstStyle>
            <a:lvl1pPr algn="r">
              <a:defRPr sz="1200"/>
            </a:lvl1pPr>
          </a:lstStyle>
          <a:p>
            <a:fld id="{D34C9FE3-ACBA-864D-8E39-DDCDC2469990}" type="datetimeFigureOut">
              <a:rPr lang="en-US" smtClean="0"/>
              <a:t>10/1/2018</a:t>
            </a:fld>
            <a:endParaRPr lang="en-US"/>
          </a:p>
        </p:txBody>
      </p:sp>
      <p:sp>
        <p:nvSpPr>
          <p:cNvPr id="4" name="Slide Image Placeholder 3"/>
          <p:cNvSpPr>
            <a:spLocks noGrp="1" noRot="1" noChangeAspect="1"/>
          </p:cNvSpPr>
          <p:nvPr>
            <p:ph type="sldImg" idx="2"/>
          </p:nvPr>
        </p:nvSpPr>
        <p:spPr>
          <a:xfrm>
            <a:off x="1306513" y="1155700"/>
            <a:ext cx="4341812" cy="3117850"/>
          </a:xfrm>
          <a:prstGeom prst="rect">
            <a:avLst/>
          </a:prstGeom>
          <a:noFill/>
          <a:ln w="12700">
            <a:solidFill>
              <a:prstClr val="black"/>
            </a:solidFill>
          </a:ln>
        </p:spPr>
        <p:txBody>
          <a:bodyPr vert="horz" lIns="92546" tIns="46273" rIns="92546" bIns="46273" rtlCol="0" anchor="ctr"/>
          <a:lstStyle/>
          <a:p>
            <a:endParaRPr lang="en-US"/>
          </a:p>
        </p:txBody>
      </p:sp>
      <p:sp>
        <p:nvSpPr>
          <p:cNvPr id="5" name="Notes Placeholder 4"/>
          <p:cNvSpPr>
            <a:spLocks noGrp="1"/>
          </p:cNvSpPr>
          <p:nvPr>
            <p:ph type="body" sz="quarter" idx="3"/>
          </p:nvPr>
        </p:nvSpPr>
        <p:spPr>
          <a:xfrm>
            <a:off x="695484" y="4447153"/>
            <a:ext cx="5563870" cy="3638580"/>
          </a:xfrm>
          <a:prstGeom prst="rect">
            <a:avLst/>
          </a:prstGeom>
        </p:spPr>
        <p:txBody>
          <a:bodyPr vert="horz" lIns="92546" tIns="46273" rIns="92546" bIns="4627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193"/>
            <a:ext cx="3013763" cy="463646"/>
          </a:xfrm>
          <a:prstGeom prst="rect">
            <a:avLst/>
          </a:prstGeom>
        </p:spPr>
        <p:txBody>
          <a:bodyPr vert="horz" lIns="92546" tIns="46273" rIns="92546" bIns="46273"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777193"/>
            <a:ext cx="3013763" cy="463646"/>
          </a:xfrm>
          <a:prstGeom prst="rect">
            <a:avLst/>
          </a:prstGeom>
        </p:spPr>
        <p:txBody>
          <a:bodyPr vert="horz" lIns="92546" tIns="46273" rIns="92546" bIns="46273" rtlCol="0" anchor="b"/>
          <a:lstStyle>
            <a:lvl1pPr algn="r">
              <a:defRPr sz="1200"/>
            </a:lvl1pPr>
          </a:lstStyle>
          <a:p>
            <a:fld id="{8D02E40F-933F-0846-87BC-D50E581D44AC}" type="slidenum">
              <a:rPr lang="en-US" smtClean="0"/>
              <a:t>‹#›</a:t>
            </a:fld>
            <a:endParaRPr lang="en-US"/>
          </a:p>
        </p:txBody>
      </p:sp>
    </p:spTree>
    <p:extLst>
      <p:ext uri="{BB962C8B-B14F-4D97-AF65-F5344CB8AC3E}">
        <p14:creationId xmlns:p14="http://schemas.microsoft.com/office/powerpoint/2010/main" val="3461280721"/>
      </p:ext>
    </p:extLst>
  </p:cSld>
  <p:clrMap bg1="lt1" tx1="dk1" bg2="lt2" tx2="dk2" accent1="accent1" accent2="accent2" accent3="accent3" accent4="accent4" accent5="accent5" accent6="accent6" hlink="hlink" folHlink="folHlink"/>
  <p:notesStyle>
    <a:lvl1pPr marL="0" algn="l" defTabSz="1070854" rtl="0" eaLnBrk="1" latinLnBrk="0" hangingPunct="1">
      <a:defRPr sz="1400" kern="1200">
        <a:solidFill>
          <a:schemeClr val="tx1"/>
        </a:solidFill>
        <a:latin typeface="+mn-lt"/>
        <a:ea typeface="+mn-ea"/>
        <a:cs typeface="+mn-cs"/>
      </a:defRPr>
    </a:lvl1pPr>
    <a:lvl2pPr marL="535427" algn="l" defTabSz="1070854" rtl="0" eaLnBrk="1" latinLnBrk="0" hangingPunct="1">
      <a:defRPr sz="1400" kern="1200">
        <a:solidFill>
          <a:schemeClr val="tx1"/>
        </a:solidFill>
        <a:latin typeface="+mn-lt"/>
        <a:ea typeface="+mn-ea"/>
        <a:cs typeface="+mn-cs"/>
      </a:defRPr>
    </a:lvl2pPr>
    <a:lvl3pPr marL="1070854" algn="l" defTabSz="1070854" rtl="0" eaLnBrk="1" latinLnBrk="0" hangingPunct="1">
      <a:defRPr sz="1400" kern="1200">
        <a:solidFill>
          <a:schemeClr val="tx1"/>
        </a:solidFill>
        <a:latin typeface="+mn-lt"/>
        <a:ea typeface="+mn-ea"/>
        <a:cs typeface="+mn-cs"/>
      </a:defRPr>
    </a:lvl3pPr>
    <a:lvl4pPr marL="1606281" algn="l" defTabSz="1070854" rtl="0" eaLnBrk="1" latinLnBrk="0" hangingPunct="1">
      <a:defRPr sz="1400" kern="1200">
        <a:solidFill>
          <a:schemeClr val="tx1"/>
        </a:solidFill>
        <a:latin typeface="+mn-lt"/>
        <a:ea typeface="+mn-ea"/>
        <a:cs typeface="+mn-cs"/>
      </a:defRPr>
    </a:lvl4pPr>
    <a:lvl5pPr marL="2141708" algn="l" defTabSz="1070854" rtl="0" eaLnBrk="1" latinLnBrk="0" hangingPunct="1">
      <a:defRPr sz="1400" kern="1200">
        <a:solidFill>
          <a:schemeClr val="tx1"/>
        </a:solidFill>
        <a:latin typeface="+mn-lt"/>
        <a:ea typeface="+mn-ea"/>
        <a:cs typeface="+mn-cs"/>
      </a:defRPr>
    </a:lvl5pPr>
    <a:lvl6pPr marL="2677135" algn="l" defTabSz="1070854" rtl="0" eaLnBrk="1" latinLnBrk="0" hangingPunct="1">
      <a:defRPr sz="1400" kern="1200">
        <a:solidFill>
          <a:schemeClr val="tx1"/>
        </a:solidFill>
        <a:latin typeface="+mn-lt"/>
        <a:ea typeface="+mn-ea"/>
        <a:cs typeface="+mn-cs"/>
      </a:defRPr>
    </a:lvl6pPr>
    <a:lvl7pPr marL="3212562" algn="l" defTabSz="1070854" rtl="0" eaLnBrk="1" latinLnBrk="0" hangingPunct="1">
      <a:defRPr sz="1400" kern="1200">
        <a:solidFill>
          <a:schemeClr val="tx1"/>
        </a:solidFill>
        <a:latin typeface="+mn-lt"/>
        <a:ea typeface="+mn-ea"/>
        <a:cs typeface="+mn-cs"/>
      </a:defRPr>
    </a:lvl7pPr>
    <a:lvl8pPr marL="3747988" algn="l" defTabSz="1070854" rtl="0" eaLnBrk="1" latinLnBrk="0" hangingPunct="1">
      <a:defRPr sz="1400" kern="1200">
        <a:solidFill>
          <a:schemeClr val="tx1"/>
        </a:solidFill>
        <a:latin typeface="+mn-lt"/>
        <a:ea typeface="+mn-ea"/>
        <a:cs typeface="+mn-cs"/>
      </a:defRPr>
    </a:lvl8pPr>
    <a:lvl9pPr marL="4283415" algn="l" defTabSz="1070854"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306513" y="1155700"/>
            <a:ext cx="4341812" cy="3117850"/>
          </a:xfrm>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b="1">
                <a:latin typeface="Calibri" panose="020F0502020204030204" pitchFamily="34" charset="0"/>
              </a:rPr>
              <a:t>Commence chest compressions </a:t>
            </a:r>
            <a:endParaRPr lang="en-US">
              <a:latin typeface="Calibri" panose="020F0502020204030204" pitchFamily="34" charset="0"/>
            </a:endParaRP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51940" indent="-289208">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56830" indent="-231366">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19562" indent="-231366">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82295" indent="-231366">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0F4B863-F8E1-4183-9DEB-0E4A0A7DEE5B}" type="slidenum">
              <a:rPr lang="en-GB">
                <a:latin typeface="Arial" panose="020B0604020202020204" pitchFamily="34" charset="0"/>
              </a:rPr>
              <a:pPr>
                <a:spcBef>
                  <a:spcPct val="0"/>
                </a:spcBef>
              </a:pPr>
              <a:t>4</a:t>
            </a:fld>
            <a:endParaRPr lang="en-GB">
              <a:latin typeface="Arial" panose="020B0604020202020204" pitchFamily="34" charset="0"/>
            </a:endParaRPr>
          </a:p>
        </p:txBody>
      </p:sp>
    </p:spTree>
    <p:extLst>
      <p:ext uri="{BB962C8B-B14F-4D97-AF65-F5344CB8AC3E}">
        <p14:creationId xmlns:p14="http://schemas.microsoft.com/office/powerpoint/2010/main" val="175855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155700"/>
            <a:ext cx="4341812" cy="3117850"/>
          </a:xfrm>
        </p:spPr>
      </p:sp>
      <p:sp>
        <p:nvSpPr>
          <p:cNvPr id="3" name="Notes Placeholder 2"/>
          <p:cNvSpPr>
            <a:spLocks noGrp="1"/>
          </p:cNvSpPr>
          <p:nvPr>
            <p:ph type="body" idx="1"/>
          </p:nvPr>
        </p:nvSpPr>
        <p:spPr/>
        <p:txBody>
          <a:bodyPr/>
          <a:lstStyle/>
          <a:p>
            <a:r>
              <a:rPr lang="en-US" dirty="0"/>
              <a:t>PCI- Percutaneous coronary </a:t>
            </a:r>
            <a:r>
              <a:rPr lang="en-US" dirty="0" err="1"/>
              <a:t>interventisons</a:t>
            </a:r>
            <a:endParaRPr lang="en-US" dirty="0"/>
          </a:p>
        </p:txBody>
      </p:sp>
      <p:sp>
        <p:nvSpPr>
          <p:cNvPr id="4" name="Slide Number Placeholder 3"/>
          <p:cNvSpPr>
            <a:spLocks noGrp="1"/>
          </p:cNvSpPr>
          <p:nvPr>
            <p:ph type="sldNum" sz="quarter" idx="10"/>
          </p:nvPr>
        </p:nvSpPr>
        <p:spPr/>
        <p:txBody>
          <a:bodyPr/>
          <a:lstStyle/>
          <a:p>
            <a:fld id="{6CF1CEB8-B025-4E71-9E56-E6D2D93FC20C}" type="slidenum">
              <a:rPr lang="en-GB" smtClean="0">
                <a:solidFill>
                  <a:srgbClr val="000000"/>
                </a:solidFill>
              </a:rPr>
              <a:pPr/>
              <a:t>13</a:t>
            </a:fld>
            <a:endParaRPr lang="en-GB">
              <a:solidFill>
                <a:srgbClr val="000000"/>
              </a:solidFill>
            </a:endParaRPr>
          </a:p>
        </p:txBody>
      </p:sp>
    </p:spTree>
    <p:extLst>
      <p:ext uri="{BB962C8B-B14F-4D97-AF65-F5344CB8AC3E}">
        <p14:creationId xmlns:p14="http://schemas.microsoft.com/office/powerpoint/2010/main" val="3258647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155700"/>
            <a:ext cx="4341812" cy="31178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1CEB8-B025-4E71-9E56-E6D2D93FC20C}" type="slidenum">
              <a:rPr lang="en-GB" smtClean="0"/>
              <a:pPr/>
              <a:t>17</a:t>
            </a:fld>
            <a:endParaRPr lang="en-GB"/>
          </a:p>
        </p:txBody>
      </p:sp>
    </p:spTree>
    <p:extLst>
      <p:ext uri="{BB962C8B-B14F-4D97-AF65-F5344CB8AC3E}">
        <p14:creationId xmlns:p14="http://schemas.microsoft.com/office/powerpoint/2010/main" val="750291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xfrm>
            <a:off x="1306513" y="1155700"/>
            <a:ext cx="4341812" cy="3117850"/>
          </a:xfrm>
          <a:ln/>
        </p:spPr>
      </p:sp>
      <p:sp>
        <p:nvSpPr>
          <p:cNvPr id="142339" name="Notes Placeholder 2"/>
          <p:cNvSpPr>
            <a:spLocks noGrp="1"/>
          </p:cNvSpPr>
          <p:nvPr>
            <p:ph type="body" idx="1"/>
          </p:nvPr>
        </p:nvSpPr>
        <p:spPr>
          <a:noFill/>
        </p:spPr>
        <p:txBody>
          <a:bodyPr/>
          <a:lstStyle/>
          <a:p>
            <a:r>
              <a:rPr lang="en-US"/>
              <a:t>since other methods will not be adequate to control the bleeding</a:t>
            </a:r>
          </a:p>
        </p:txBody>
      </p:sp>
      <p:sp>
        <p:nvSpPr>
          <p:cNvPr id="142340" name="Slide Number Placeholder 3"/>
          <p:cNvSpPr>
            <a:spLocks noGrp="1"/>
          </p:cNvSpPr>
          <p:nvPr>
            <p:ph type="sldNum" sz="quarter" idx="5"/>
          </p:nvPr>
        </p:nvSpPr>
        <p:spPr>
          <a:noFill/>
        </p:spPr>
        <p:txBody>
          <a:bodyPr/>
          <a:lstStyle>
            <a:lvl1pPr defTabSz="933498">
              <a:defRPr sz="2400">
                <a:solidFill>
                  <a:schemeClr val="tx1"/>
                </a:solidFill>
                <a:latin typeface="Times New Roman" panose="02020603050405020304" pitchFamily="18" charset="0"/>
              </a:defRPr>
            </a:lvl1pPr>
            <a:lvl2pPr marL="751940" indent="-289208" defTabSz="933498">
              <a:defRPr sz="2400">
                <a:solidFill>
                  <a:schemeClr val="tx1"/>
                </a:solidFill>
                <a:latin typeface="Times New Roman" panose="02020603050405020304" pitchFamily="18" charset="0"/>
              </a:defRPr>
            </a:lvl2pPr>
            <a:lvl3pPr marL="1156830" indent="-231366" defTabSz="933498">
              <a:defRPr sz="2400">
                <a:solidFill>
                  <a:schemeClr val="tx1"/>
                </a:solidFill>
                <a:latin typeface="Times New Roman" panose="02020603050405020304" pitchFamily="18" charset="0"/>
              </a:defRPr>
            </a:lvl3pPr>
            <a:lvl4pPr marL="1619562" indent="-231366" defTabSz="933498">
              <a:defRPr sz="2400">
                <a:solidFill>
                  <a:schemeClr val="tx1"/>
                </a:solidFill>
                <a:latin typeface="Times New Roman" panose="02020603050405020304" pitchFamily="18" charset="0"/>
              </a:defRPr>
            </a:lvl4pPr>
            <a:lvl5pPr marL="2082295" indent="-231366" defTabSz="933498">
              <a:defRPr sz="2400">
                <a:solidFill>
                  <a:schemeClr val="tx1"/>
                </a:solidFill>
                <a:latin typeface="Times New Roman" panose="02020603050405020304" pitchFamily="18" charset="0"/>
              </a:defRPr>
            </a:lvl5pPr>
            <a:lvl6pPr marL="2545027" indent="-231366" defTabSz="933498" eaLnBrk="0" fontAlgn="base" hangingPunct="0">
              <a:spcBef>
                <a:spcPct val="0"/>
              </a:spcBef>
              <a:spcAft>
                <a:spcPct val="0"/>
              </a:spcAft>
              <a:defRPr sz="2400">
                <a:solidFill>
                  <a:schemeClr val="tx1"/>
                </a:solidFill>
                <a:latin typeface="Times New Roman" panose="02020603050405020304" pitchFamily="18" charset="0"/>
              </a:defRPr>
            </a:lvl6pPr>
            <a:lvl7pPr marL="3007759" indent="-231366" defTabSz="933498" eaLnBrk="0" fontAlgn="base" hangingPunct="0">
              <a:spcBef>
                <a:spcPct val="0"/>
              </a:spcBef>
              <a:spcAft>
                <a:spcPct val="0"/>
              </a:spcAft>
              <a:defRPr sz="2400">
                <a:solidFill>
                  <a:schemeClr val="tx1"/>
                </a:solidFill>
                <a:latin typeface="Times New Roman" panose="02020603050405020304" pitchFamily="18" charset="0"/>
              </a:defRPr>
            </a:lvl7pPr>
            <a:lvl8pPr marL="3470491" indent="-231366" defTabSz="933498" eaLnBrk="0" fontAlgn="base" hangingPunct="0">
              <a:spcBef>
                <a:spcPct val="0"/>
              </a:spcBef>
              <a:spcAft>
                <a:spcPct val="0"/>
              </a:spcAft>
              <a:defRPr sz="2400">
                <a:solidFill>
                  <a:schemeClr val="tx1"/>
                </a:solidFill>
                <a:latin typeface="Times New Roman" panose="02020603050405020304" pitchFamily="18" charset="0"/>
              </a:defRPr>
            </a:lvl8pPr>
            <a:lvl9pPr marL="3933223" indent="-231366" defTabSz="933498" eaLnBrk="0" fontAlgn="base" hangingPunct="0">
              <a:spcBef>
                <a:spcPct val="0"/>
              </a:spcBef>
              <a:spcAft>
                <a:spcPct val="0"/>
              </a:spcAft>
              <a:defRPr sz="2400">
                <a:solidFill>
                  <a:schemeClr val="tx1"/>
                </a:solidFill>
                <a:latin typeface="Times New Roman" panose="02020603050405020304" pitchFamily="18" charset="0"/>
              </a:defRPr>
            </a:lvl9pPr>
          </a:lstStyle>
          <a:p>
            <a:fld id="{D3B1280A-0AAA-4238-B097-9B387C3D19E3}" type="slidenum">
              <a:rPr lang="en-US" sz="1200">
                <a:solidFill>
                  <a:srgbClr val="000000"/>
                </a:solidFill>
              </a:rPr>
              <a:pPr/>
              <a:t>18</a:t>
            </a:fld>
            <a:endParaRPr lang="en-US" sz="1200">
              <a:solidFill>
                <a:srgbClr val="000000"/>
              </a:solidFill>
            </a:endParaRPr>
          </a:p>
        </p:txBody>
      </p:sp>
    </p:spTree>
    <p:extLst>
      <p:ext uri="{BB962C8B-B14F-4D97-AF65-F5344CB8AC3E}">
        <p14:creationId xmlns:p14="http://schemas.microsoft.com/office/powerpoint/2010/main" val="1012602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155700"/>
            <a:ext cx="4341812" cy="3117850"/>
          </a:xfrm>
        </p:spPr>
      </p:sp>
      <p:sp>
        <p:nvSpPr>
          <p:cNvPr id="3" name="Notes Placeholder 2"/>
          <p:cNvSpPr>
            <a:spLocks noGrp="1"/>
          </p:cNvSpPr>
          <p:nvPr>
            <p:ph type="body" idx="1"/>
          </p:nvPr>
        </p:nvSpPr>
        <p:spPr/>
        <p:txBody>
          <a:bodyPr/>
          <a:lstStyle/>
          <a:p>
            <a:r>
              <a:rPr lang="en-US" dirty="0"/>
              <a:t>Any one of the following in a patient with severe asthma: Altered conscious level Exhaustion </a:t>
            </a:r>
          </a:p>
          <a:p>
            <a:r>
              <a:rPr lang="en-US" dirty="0"/>
              <a:t>Arrhythmia Hypotension </a:t>
            </a:r>
          </a:p>
          <a:p>
            <a:r>
              <a:rPr lang="en-US" dirty="0"/>
              <a:t>Cyanosis ,Silent chest ,Poor respiratory effort ,PEF &lt;33%  best or predicted,SpO2 &lt; 92%.Normal /rising CO2</a:t>
            </a:r>
          </a:p>
          <a:p>
            <a:endParaRPr lang="en-US" dirty="0"/>
          </a:p>
          <a:p>
            <a:r>
              <a:rPr lang="en-US" dirty="0"/>
              <a:t>Consider IV MgSO4 - 1.2-2 g over </a:t>
            </a:r>
          </a:p>
        </p:txBody>
      </p:sp>
      <p:sp>
        <p:nvSpPr>
          <p:cNvPr id="4" name="Slide Number Placeholder 3"/>
          <p:cNvSpPr>
            <a:spLocks noGrp="1"/>
          </p:cNvSpPr>
          <p:nvPr>
            <p:ph type="sldNum" sz="quarter" idx="10"/>
          </p:nvPr>
        </p:nvSpPr>
        <p:spPr/>
        <p:txBody>
          <a:bodyPr/>
          <a:lstStyle/>
          <a:p>
            <a:fld id="{6CF1CEB8-B025-4E71-9E56-E6D2D93FC20C}" type="slidenum">
              <a:rPr lang="en-GB" smtClean="0">
                <a:solidFill>
                  <a:srgbClr val="000000"/>
                </a:solidFill>
              </a:rPr>
              <a:pPr/>
              <a:t>19</a:t>
            </a:fld>
            <a:endParaRPr lang="en-GB">
              <a:solidFill>
                <a:srgbClr val="000000"/>
              </a:solidFill>
            </a:endParaRPr>
          </a:p>
        </p:txBody>
      </p:sp>
    </p:spTree>
    <p:extLst>
      <p:ext uri="{BB962C8B-B14F-4D97-AF65-F5344CB8AC3E}">
        <p14:creationId xmlns:p14="http://schemas.microsoft.com/office/powerpoint/2010/main" val="380943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155700"/>
            <a:ext cx="4341812" cy="31178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1CEB8-B025-4E71-9E56-E6D2D93FC20C}" type="slidenum">
              <a:rPr lang="en-GB" smtClean="0">
                <a:solidFill>
                  <a:srgbClr val="000000"/>
                </a:solidFill>
              </a:rPr>
              <a:pPr/>
              <a:t>21</a:t>
            </a:fld>
            <a:endParaRPr lang="en-GB">
              <a:solidFill>
                <a:srgbClr val="000000"/>
              </a:solidFill>
            </a:endParaRPr>
          </a:p>
        </p:txBody>
      </p:sp>
    </p:spTree>
    <p:extLst>
      <p:ext uri="{BB962C8B-B14F-4D97-AF65-F5344CB8AC3E}">
        <p14:creationId xmlns:p14="http://schemas.microsoft.com/office/powerpoint/2010/main" val="361674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155700"/>
            <a:ext cx="4341812" cy="3117850"/>
          </a:xfrm>
        </p:spPr>
      </p:sp>
      <p:sp>
        <p:nvSpPr>
          <p:cNvPr id="3" name="Notes Placeholder 2"/>
          <p:cNvSpPr>
            <a:spLocks noGrp="1"/>
          </p:cNvSpPr>
          <p:nvPr>
            <p:ph type="body" idx="1"/>
          </p:nvPr>
        </p:nvSpPr>
        <p:spPr/>
        <p:txBody>
          <a:bodyPr/>
          <a:lstStyle/>
          <a:p>
            <a:r>
              <a:rPr lang="en-US" dirty="0"/>
              <a:t>EWS –Early warning score…</a:t>
            </a:r>
          </a:p>
        </p:txBody>
      </p:sp>
      <p:sp>
        <p:nvSpPr>
          <p:cNvPr id="4" name="Slide Number Placeholder 3"/>
          <p:cNvSpPr>
            <a:spLocks noGrp="1"/>
          </p:cNvSpPr>
          <p:nvPr>
            <p:ph type="sldNum" sz="quarter" idx="10"/>
          </p:nvPr>
        </p:nvSpPr>
        <p:spPr/>
        <p:txBody>
          <a:bodyPr/>
          <a:lstStyle/>
          <a:p>
            <a:fld id="{6CF1CEB8-B025-4E71-9E56-E6D2D93FC20C}" type="slidenum">
              <a:rPr lang="en-GB" smtClean="0"/>
              <a:pPr/>
              <a:t>22</a:t>
            </a:fld>
            <a:endParaRPr lang="en-GB"/>
          </a:p>
        </p:txBody>
      </p:sp>
    </p:spTree>
    <p:extLst>
      <p:ext uri="{BB962C8B-B14F-4D97-AF65-F5344CB8AC3E}">
        <p14:creationId xmlns:p14="http://schemas.microsoft.com/office/powerpoint/2010/main" val="3152180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306513" y="1155700"/>
            <a:ext cx="4341812" cy="3117850"/>
          </a:xfrm>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Calibri" panose="020F0502020204030204" pitchFamily="34"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E89F660-ED8A-499D-96F1-2D9BD3355927}" type="slidenum">
              <a:rPr lang="en-GB" altLang="en-US" smtClean="0">
                <a:solidFill>
                  <a:srgbClr val="000000"/>
                </a:solidFill>
                <a:latin typeface="Arial" panose="020B0604020202020204" pitchFamily="34" charset="0"/>
              </a:rPr>
              <a:pPr>
                <a:spcBef>
                  <a:spcPct val="0"/>
                </a:spcBef>
              </a:pPr>
              <a:t>24</a:t>
            </a:fld>
            <a:endParaRPr lang="en-GB"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052668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306513" y="1155700"/>
            <a:ext cx="4341812" cy="3117850"/>
          </a:xfrm>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Calibri" panose="020F0502020204030204" pitchFamily="34" charset="0"/>
            </a:endParaRPr>
          </a:p>
        </p:txBody>
      </p:sp>
    </p:spTree>
    <p:extLst>
      <p:ext uri="{BB962C8B-B14F-4D97-AF65-F5344CB8AC3E}">
        <p14:creationId xmlns:p14="http://schemas.microsoft.com/office/powerpoint/2010/main" val="886786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306513" y="1155700"/>
            <a:ext cx="4341812" cy="3117850"/>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Calibri" panose="020F0502020204030204" pitchFamily="34" charset="0"/>
            </a:endParaRPr>
          </a:p>
        </p:txBody>
      </p:sp>
    </p:spTree>
    <p:extLst>
      <p:ext uri="{BB962C8B-B14F-4D97-AF65-F5344CB8AC3E}">
        <p14:creationId xmlns:p14="http://schemas.microsoft.com/office/powerpoint/2010/main" val="4026177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306513" y="1155700"/>
            <a:ext cx="4341812" cy="3117850"/>
          </a:xfrm>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dirty="0">
                <a:latin typeface="Calibri" panose="020F0502020204030204" pitchFamily="34" charset="0"/>
              </a:rPr>
              <a:t>HCP= Health Care provider</a:t>
            </a: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373504B-16D8-49F2-A3BC-C33FE695E17B}" type="slidenum">
              <a:rPr lang="en-GB" smtClean="0">
                <a:latin typeface="Arial" panose="020B0604020202020204" pitchFamily="34" charset="0"/>
              </a:rPr>
              <a:pPr>
                <a:spcBef>
                  <a:spcPct val="0"/>
                </a:spcBef>
              </a:pPr>
              <a:t>28</a:t>
            </a:fld>
            <a:endParaRPr lang="en-GB">
              <a:latin typeface="Arial" panose="020B0604020202020204" pitchFamily="34" charset="0"/>
            </a:endParaRPr>
          </a:p>
        </p:txBody>
      </p:sp>
    </p:spTree>
    <p:extLst>
      <p:ext uri="{BB962C8B-B14F-4D97-AF65-F5344CB8AC3E}">
        <p14:creationId xmlns:p14="http://schemas.microsoft.com/office/powerpoint/2010/main" val="1459891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1306513" y="1155700"/>
            <a:ext cx="4341812" cy="3117850"/>
          </a:xfrm>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dirty="0">
              <a:latin typeface="Calibri" panose="020F0502020204030204" pitchFamily="34"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51940" indent="-289208">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56830" indent="-231366">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19562" indent="-231366">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82295" indent="-231366">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0FDBA596-B19F-44CF-8145-1175B69A0453}" type="slidenum">
              <a:rPr lang="en-GB">
                <a:solidFill>
                  <a:srgbClr val="000000"/>
                </a:solidFill>
                <a:latin typeface="Arial" panose="020B0604020202020204" pitchFamily="34" charset="0"/>
              </a:rPr>
              <a:pPr>
                <a:spcBef>
                  <a:spcPct val="0"/>
                </a:spcBef>
              </a:pPr>
              <a:t>5</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835296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306513" y="1155700"/>
            <a:ext cx="4341812" cy="3117850"/>
          </a:xfrm>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atin typeface="Calibri" panose="020F0502020204030204" pitchFamily="34" charset="0"/>
              </a:rPr>
              <a:t>Interlock fingers and keep elbows locked</a:t>
            </a:r>
          </a:p>
          <a:p>
            <a:endParaRPr lang="en-US">
              <a:latin typeface="Calibri" panose="020F0502020204030204" pitchFamily="34"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5808326-0114-4053-8DD9-20BDB4BDBD89}" type="slidenum">
              <a:rPr lang="en-GB" smtClean="0">
                <a:latin typeface="Arial" panose="020B0604020202020204" pitchFamily="34" charset="0"/>
              </a:rPr>
              <a:pPr>
                <a:spcBef>
                  <a:spcPct val="0"/>
                </a:spcBef>
              </a:pPr>
              <a:t>30</a:t>
            </a:fld>
            <a:endParaRPr lang="en-GB">
              <a:latin typeface="Arial" panose="020B0604020202020204" pitchFamily="34" charset="0"/>
            </a:endParaRPr>
          </a:p>
        </p:txBody>
      </p:sp>
    </p:spTree>
    <p:extLst>
      <p:ext uri="{BB962C8B-B14F-4D97-AF65-F5344CB8AC3E}">
        <p14:creationId xmlns:p14="http://schemas.microsoft.com/office/powerpoint/2010/main" val="586553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306513" y="1155700"/>
            <a:ext cx="4341812" cy="3117850"/>
          </a:xfrm>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atin typeface="Bookman Old Style" panose="02050604050505020204" pitchFamily="18" charset="0"/>
              </a:rPr>
              <a:t>Look for chest rise and fall.</a:t>
            </a:r>
          </a:p>
          <a:p>
            <a:pPr eaLnBrk="1" hangingPunct="1">
              <a:buFontTx/>
              <a:buChar char="•"/>
            </a:pPr>
            <a:r>
              <a:rPr lang="en-US">
                <a:latin typeface="Bookman Old Style" panose="02050604050505020204" pitchFamily="18" charset="0"/>
              </a:rPr>
              <a:t>Do not take &gt;5sec for 2 breaths.</a:t>
            </a:r>
          </a:p>
          <a:p>
            <a:pPr eaLnBrk="1" hangingPunct="1">
              <a:buFontTx/>
              <a:buChar char="•"/>
            </a:pPr>
            <a:r>
              <a:rPr lang="en-US">
                <a:latin typeface="Bookman Old Style" panose="02050604050505020204" pitchFamily="18" charset="0"/>
              </a:rPr>
              <a:t>Compression : ventilation is 30:2</a:t>
            </a:r>
          </a:p>
          <a:p>
            <a:pPr eaLnBrk="1" hangingPunct="1">
              <a:buFontTx/>
              <a:buChar char="•"/>
            </a:pPr>
            <a:endParaRPr lang="en-US">
              <a:latin typeface="Bookman Old Style" panose="02050604050505020204" pitchFamily="18" charset="0"/>
            </a:endParaRPr>
          </a:p>
          <a:p>
            <a:pPr marL="347049" lvl="3" indent="-347049">
              <a:buClr>
                <a:schemeClr val="hlink"/>
              </a:buClr>
              <a:buSzPct val="80000"/>
              <a:buFontTx/>
              <a:buChar char="•"/>
            </a:pPr>
            <a:r>
              <a:rPr lang="en-US" sz="3200">
                <a:latin typeface="Bookman Old Style" panose="02050604050505020204" pitchFamily="18" charset="0"/>
              </a:rPr>
              <a:t>If no chest expansion- check airway for obstruction. Position the head</a:t>
            </a:r>
          </a:p>
          <a:p>
            <a:pPr marL="347049" lvl="3" indent="-347049">
              <a:buClr>
                <a:schemeClr val="hlink"/>
              </a:buClr>
              <a:buSzPct val="80000"/>
              <a:buFontTx/>
              <a:buChar char="•"/>
            </a:pPr>
            <a:r>
              <a:rPr lang="en-US" sz="3200">
                <a:latin typeface="Bookman Old Style" panose="02050604050505020204" pitchFamily="18" charset="0"/>
              </a:rPr>
              <a:t>Do not attempt &gt;2 breaths each time.</a:t>
            </a:r>
          </a:p>
          <a:p>
            <a:pPr marL="347049" lvl="3" indent="-347049">
              <a:buClr>
                <a:schemeClr val="hlink"/>
              </a:buClr>
              <a:buSzPct val="80000"/>
              <a:buFontTx/>
              <a:buChar char="•"/>
            </a:pPr>
            <a:r>
              <a:rPr lang="en-US" sz="3200">
                <a:latin typeface="Bookman Old Style" panose="02050604050505020204" pitchFamily="18" charset="0"/>
              </a:rPr>
              <a:t>If unable to give rescue breaths give Chest compression-only CPR </a:t>
            </a:r>
          </a:p>
          <a:p>
            <a:pPr marL="347049" lvl="3" indent="-347049">
              <a:buClr>
                <a:schemeClr val="hlink"/>
              </a:buClr>
              <a:buSzPct val="80000"/>
              <a:buFontTx/>
              <a:buChar char="•"/>
            </a:pPr>
            <a:r>
              <a:rPr lang="en-US" sz="3600">
                <a:latin typeface="Bookman Old Style" panose="02050604050505020204" pitchFamily="18" charset="0"/>
              </a:rPr>
              <a:t>Initial rescue breaths-</a:t>
            </a:r>
            <a:r>
              <a:rPr lang="en-US">
                <a:latin typeface="Bookman Old Style" panose="02050604050505020204" pitchFamily="18" charset="0"/>
              </a:rPr>
              <a:t>       Less important than chest compressions in non-asphyxial cardiac arrests.</a:t>
            </a:r>
          </a:p>
          <a:p>
            <a:pPr eaLnBrk="1" hangingPunct="1">
              <a:lnSpc>
                <a:spcPct val="90000"/>
              </a:lnSpc>
            </a:pPr>
            <a:r>
              <a:rPr lang="en-US">
                <a:latin typeface="Bookman Old Style" panose="02050604050505020204" pitchFamily="18" charset="0"/>
              </a:rPr>
              <a:t>      		       important  in asphyxial arrests &amp; children</a:t>
            </a:r>
          </a:p>
          <a:p>
            <a:pPr eaLnBrk="1" hangingPunct="1">
              <a:buFontTx/>
              <a:buChar char="•"/>
            </a:pPr>
            <a:endParaRPr lang="en-US">
              <a:latin typeface="Bookman Old Style" panose="02050604050505020204" pitchFamily="18" charset="0"/>
            </a:endParaRPr>
          </a:p>
          <a:p>
            <a:endParaRPr lang="en-AU">
              <a:latin typeface="Calibri" panose="020F0502020204030204" pitchFamily="34"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F4513048-355D-4B0E-BFDB-212584C59EA5}" type="slidenum">
              <a:rPr lang="en-GB" smtClean="0">
                <a:latin typeface="Arial" panose="020B0604020202020204" pitchFamily="34" charset="0"/>
              </a:rPr>
              <a:pPr>
                <a:spcBef>
                  <a:spcPct val="0"/>
                </a:spcBef>
              </a:pPr>
              <a:t>31</a:t>
            </a:fld>
            <a:endParaRPr lang="en-GB">
              <a:latin typeface="Arial" panose="020B0604020202020204" pitchFamily="34" charset="0"/>
            </a:endParaRPr>
          </a:p>
        </p:txBody>
      </p:sp>
    </p:spTree>
    <p:extLst>
      <p:ext uri="{BB962C8B-B14F-4D97-AF65-F5344CB8AC3E}">
        <p14:creationId xmlns:p14="http://schemas.microsoft.com/office/powerpoint/2010/main" val="3325048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C5643A54-05AF-40E3-8C82-672CE96389F1}" type="slidenum">
              <a:rPr lang="en-GB">
                <a:solidFill>
                  <a:srgbClr val="000000"/>
                </a:solidFill>
              </a:rPr>
              <a:pPr>
                <a:spcBef>
                  <a:spcPct val="0"/>
                </a:spcBef>
              </a:pPr>
              <a:t>32</a:t>
            </a:fld>
            <a:endParaRPr lang="en-GB">
              <a:solidFill>
                <a:srgbClr val="000000"/>
              </a:solidFill>
            </a:endParaRPr>
          </a:p>
        </p:txBody>
      </p:sp>
      <p:sp>
        <p:nvSpPr>
          <p:cNvPr id="38915" name="Rectangle 2"/>
          <p:cNvSpPr>
            <a:spLocks noGrp="1" noRot="1" noChangeAspect="1" noChangeArrowheads="1" noTextEdit="1"/>
          </p:cNvSpPr>
          <p:nvPr>
            <p:ph type="sldImg"/>
          </p:nvPr>
        </p:nvSpPr>
        <p:spPr>
          <a:xfrm>
            <a:off x="1306513" y="1155700"/>
            <a:ext cx="4341812" cy="3117850"/>
          </a:xfrm>
          <a:ln/>
        </p:spPr>
      </p:sp>
      <p:sp>
        <p:nvSpPr>
          <p:cNvPr id="62468" name="Rectangle 3"/>
          <p:cNvSpPr>
            <a:spLocks noGrp="1" noChangeArrowheads="1"/>
          </p:cNvSpPr>
          <p:nvPr>
            <p:ph type="body" idx="1"/>
          </p:nvPr>
        </p:nvSpPr>
        <p:spPr>
          <a:ln/>
        </p:spPr>
        <p:txBody>
          <a:bodyPr/>
          <a:lstStyle/>
          <a:p>
            <a:pPr marL="277900" indent="-277900" defTabSz="650694">
              <a:spcBef>
                <a:spcPts val="498"/>
              </a:spcBef>
              <a:buClr>
                <a:srgbClr val="5A0F82"/>
              </a:buClr>
              <a:buSzPct val="100000"/>
              <a:buFontTx/>
              <a:buChar char="•"/>
              <a:defRPr/>
            </a:pPr>
            <a:r>
              <a:rPr lang="nl-BE" dirty="0">
                <a:latin typeface="Calibri" pitchFamily="34" charset="0"/>
                <a:ea typeface="ＭＳ Ｐゴシック" pitchFamily="34" charset="-128"/>
              </a:rPr>
              <a:t>AED </a:t>
            </a:r>
            <a:r>
              <a:rPr lang="en-US" b="1" dirty="0" err="1">
                <a:solidFill>
                  <a:srgbClr val="000000"/>
                </a:solidFill>
                <a:latin typeface="Gill Sans" charset="0"/>
                <a:ea typeface="Gill Sans" charset="0"/>
                <a:cs typeface="Gill Sans" charset="0"/>
                <a:sym typeface="Gill Sans" charset="0"/>
              </a:rPr>
              <a:t>Analyse</a:t>
            </a:r>
            <a:r>
              <a:rPr lang="en-US" b="1" dirty="0">
                <a:solidFill>
                  <a:srgbClr val="000000"/>
                </a:solidFill>
                <a:latin typeface="Gill Sans" charset="0"/>
                <a:ea typeface="Gill Sans" charset="0"/>
                <a:cs typeface="Gill Sans" charset="0"/>
                <a:sym typeface="Gill Sans" charset="0"/>
              </a:rPr>
              <a:t> cardiac rhythm</a:t>
            </a:r>
            <a:endParaRPr lang="en-US" sz="1100" b="1" dirty="0">
              <a:solidFill>
                <a:srgbClr val="000000"/>
              </a:solidFill>
              <a:latin typeface="Gill Sans" charset="0"/>
              <a:ea typeface="Gill Sans" charset="0"/>
              <a:cs typeface="Gill Sans" charset="0"/>
              <a:sym typeface="Gill Sans" charset="0"/>
            </a:endParaRPr>
          </a:p>
          <a:p>
            <a:pPr marL="277900" indent="-277900" defTabSz="650694">
              <a:spcBef>
                <a:spcPts val="498"/>
              </a:spcBef>
              <a:buClr>
                <a:srgbClr val="5A0F82"/>
              </a:buClr>
              <a:buSzPct val="100000"/>
              <a:buFontTx/>
              <a:buChar char="•"/>
              <a:defRPr/>
            </a:pPr>
            <a:endParaRPr lang="en-US" b="1" dirty="0">
              <a:solidFill>
                <a:srgbClr val="000000"/>
              </a:solidFill>
              <a:latin typeface="Gill Sans" charset="0"/>
              <a:ea typeface="Gill Sans" charset="0"/>
              <a:cs typeface="Gill Sans" charset="0"/>
              <a:sym typeface="Gill Sans" charset="0"/>
            </a:endParaRPr>
          </a:p>
          <a:p>
            <a:pPr marL="277900" indent="-277900" defTabSz="650694">
              <a:spcBef>
                <a:spcPts val="498"/>
              </a:spcBef>
              <a:buClr>
                <a:srgbClr val="5A0F82"/>
              </a:buClr>
              <a:buSzPct val="100000"/>
              <a:buFontTx/>
              <a:buChar char="•"/>
              <a:defRPr/>
            </a:pPr>
            <a:r>
              <a:rPr lang="en-US" b="1" dirty="0">
                <a:solidFill>
                  <a:srgbClr val="000000"/>
                </a:solidFill>
                <a:latin typeface="Gill Sans" charset="0"/>
                <a:ea typeface="Gill Sans" charset="0"/>
                <a:cs typeface="Gill Sans" charset="0"/>
                <a:sym typeface="Gill Sans" charset="0"/>
              </a:rPr>
              <a:t>Prepare for shock delivery</a:t>
            </a:r>
            <a:endParaRPr lang="en-US" sz="1100" b="1" dirty="0">
              <a:solidFill>
                <a:srgbClr val="000000"/>
              </a:solidFill>
              <a:latin typeface="Gill Sans" charset="0"/>
              <a:ea typeface="Gill Sans" charset="0"/>
              <a:cs typeface="Gill Sans" charset="0"/>
              <a:sym typeface="Gill Sans" charset="0"/>
            </a:endParaRPr>
          </a:p>
          <a:p>
            <a:pPr marL="277900" indent="-277900" defTabSz="650694">
              <a:spcBef>
                <a:spcPts val="498"/>
              </a:spcBef>
              <a:buClr>
                <a:srgbClr val="5A0F82"/>
              </a:buClr>
              <a:buSzPct val="100000"/>
              <a:buFontTx/>
              <a:buChar char="•"/>
              <a:defRPr/>
            </a:pPr>
            <a:endParaRPr lang="en-US" b="1" dirty="0">
              <a:solidFill>
                <a:srgbClr val="000000"/>
              </a:solidFill>
              <a:latin typeface="Gill Sans" charset="0"/>
              <a:ea typeface="Gill Sans" charset="0"/>
              <a:cs typeface="Gill Sans" charset="0"/>
              <a:sym typeface="Gill Sans" charset="0"/>
            </a:endParaRPr>
          </a:p>
          <a:p>
            <a:pPr marL="277900" indent="-277900" defTabSz="650694">
              <a:spcBef>
                <a:spcPts val="498"/>
              </a:spcBef>
              <a:buClr>
                <a:srgbClr val="5A0F82"/>
              </a:buClr>
              <a:buSzPct val="100000"/>
              <a:buFontTx/>
              <a:buChar char="•"/>
              <a:defRPr/>
            </a:pPr>
            <a:r>
              <a:rPr lang="en-US" b="1" dirty="0">
                <a:solidFill>
                  <a:srgbClr val="000000"/>
                </a:solidFill>
                <a:latin typeface="Gill Sans" charset="0"/>
                <a:ea typeface="Gill Sans" charset="0"/>
                <a:cs typeface="Gill Sans" charset="0"/>
                <a:sym typeface="Gill Sans" charset="0"/>
              </a:rPr>
              <a:t>Specificity for recognition of </a:t>
            </a:r>
            <a:r>
              <a:rPr lang="en-US" b="1" dirty="0" err="1">
                <a:solidFill>
                  <a:srgbClr val="000000"/>
                </a:solidFill>
                <a:latin typeface="Gill Sans" charset="0"/>
                <a:ea typeface="Gill Sans" charset="0"/>
                <a:cs typeface="Gill Sans" charset="0"/>
                <a:sym typeface="Gill Sans" charset="0"/>
              </a:rPr>
              <a:t>shockable</a:t>
            </a:r>
            <a:r>
              <a:rPr lang="en-US" b="1" dirty="0">
                <a:solidFill>
                  <a:srgbClr val="000000"/>
                </a:solidFill>
                <a:latin typeface="Gill Sans" charset="0"/>
                <a:ea typeface="Gill Sans" charset="0"/>
                <a:cs typeface="Gill Sans" charset="0"/>
                <a:sym typeface="Gill Sans" charset="0"/>
              </a:rPr>
              <a:t> rhythm close to 100%</a:t>
            </a:r>
            <a:endParaRPr lang="en-US" dirty="0">
              <a:ea typeface="ＭＳ Ｐゴシック" pitchFamily="34" charset="-128"/>
            </a:endParaRPr>
          </a:p>
          <a:p>
            <a:pPr eaLnBrk="1" hangingPunct="1">
              <a:spcBef>
                <a:spcPct val="0"/>
              </a:spcBef>
              <a:defRPr/>
            </a:pPr>
            <a:endParaRPr lang="nl-BE" dirty="0">
              <a:latin typeface="Calibri" pitchFamily="34" charset="0"/>
              <a:ea typeface="ＭＳ Ｐゴシック" pitchFamily="34" charset="-128"/>
            </a:endParaRPr>
          </a:p>
        </p:txBody>
      </p:sp>
    </p:spTree>
    <p:extLst>
      <p:ext uri="{BB962C8B-B14F-4D97-AF65-F5344CB8AC3E}">
        <p14:creationId xmlns:p14="http://schemas.microsoft.com/office/powerpoint/2010/main" val="3906386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xfrm>
            <a:off x="1306513" y="1155700"/>
            <a:ext cx="4341812" cy="3117850"/>
          </a:xfrm>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Calibri" panose="020F0502020204030204" pitchFamily="34" charset="0"/>
            </a:endParaRPr>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D08ED07B-5811-423F-B3A8-9ABDF598B9C5}" type="slidenum">
              <a:rPr lang="en-GB" smtClean="0">
                <a:solidFill>
                  <a:srgbClr val="000000"/>
                </a:solidFill>
                <a:latin typeface="Arial" panose="020B0604020202020204" pitchFamily="34" charset="0"/>
              </a:rPr>
              <a:pPr>
                <a:spcBef>
                  <a:spcPct val="0"/>
                </a:spcBef>
              </a:pPr>
              <a:t>33</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2394755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306513" y="1155700"/>
            <a:ext cx="4341812" cy="3117850"/>
          </a:xfrm>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atin typeface="Calibri" panose="020F0502020204030204" pitchFamily="34" charset="0"/>
              </a:rPr>
              <a:t>The initial shock from a biphasic defibrillator should be no lower than 120 J for</a:t>
            </a:r>
          </a:p>
          <a:p>
            <a:r>
              <a:rPr lang="en-AU">
                <a:latin typeface="Calibri" panose="020F0502020204030204" pitchFamily="34" charset="0"/>
              </a:rPr>
              <a:t>rectilinear biphasic waveforms, and 150 J for biphasic truncated exponential waveforms.</a:t>
            </a:r>
          </a:p>
          <a:p>
            <a:r>
              <a:rPr lang="en-AU">
                <a:latin typeface="Calibri" panose="020F0502020204030204" pitchFamily="34" charset="0"/>
              </a:rPr>
              <a:t>For uniformity, it is recommended that the initial biphasic shock should be at least 150 J.</a:t>
            </a:r>
          </a:p>
          <a:p>
            <a:r>
              <a:rPr lang="en-AU">
                <a:latin typeface="Calibri" panose="020F0502020204030204" pitchFamily="34" charset="0"/>
              </a:rPr>
              <a:t>If an initial shock has been unsuccessful it may be worth attempting the second and</a:t>
            </a:r>
          </a:p>
          <a:p>
            <a:r>
              <a:rPr lang="en-AU">
                <a:latin typeface="Calibri" panose="020F0502020204030204" pitchFamily="34" charset="0"/>
              </a:rPr>
              <a:t>subsequent shocks with a higher energy level if the defibrillator is capable of delivering</a:t>
            </a:r>
          </a:p>
          <a:p>
            <a:r>
              <a:rPr lang="en-AU">
                <a:latin typeface="Calibri" panose="020F0502020204030204" pitchFamily="34" charset="0"/>
              </a:rPr>
              <a:t>a higher energy, but both fixed and escalating strategies are acceptable, based on</a:t>
            </a:r>
          </a:p>
          <a:p>
            <a:r>
              <a:rPr lang="en-AU">
                <a:latin typeface="Calibri" panose="020F0502020204030204" pitchFamily="34" charset="0"/>
              </a:rPr>
              <a:t>current evidence.</a:t>
            </a:r>
          </a:p>
          <a:p>
            <a:r>
              <a:rPr lang="en-AU">
                <a:latin typeface="Calibri" panose="020F0502020204030204" pitchFamily="34" charset="0"/>
              </a:rPr>
              <a:t>150-360 J biphasic for subsequent shocks</a:t>
            </a: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D3DCEFE-920A-4D8E-92A0-22F82C74B908}" type="slidenum">
              <a:rPr lang="en-GB">
                <a:solidFill>
                  <a:srgbClr val="000000"/>
                </a:solidFill>
                <a:latin typeface="Arial" panose="020B0604020202020204" pitchFamily="34" charset="0"/>
              </a:rPr>
              <a:pPr>
                <a:spcBef>
                  <a:spcPct val="0"/>
                </a:spcBef>
              </a:pPr>
              <a:t>34</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4132807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306513" y="1155700"/>
            <a:ext cx="4341812" cy="3117850"/>
          </a:xfrm>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atin typeface="Calibri" panose="020F0502020204030204" pitchFamily="34" charset="0"/>
              </a:rPr>
              <a:t>If VF/VT occurs during cardiac catheterisation or in the early post-operative period following cardiac surgery (when chest compressions could disrupt vascular sutures), consider delivering up to three-stacked shocks before starting chest compressions.</a:t>
            </a:r>
          </a:p>
          <a:p>
            <a:r>
              <a:rPr lang="en-AU">
                <a:latin typeface="Calibri" panose="020F0502020204030204" pitchFamily="34" charset="0"/>
              </a:rPr>
              <a:t>This three-shock strategy may also be considered for an initial, witnessed VF/VT cardiac arrest if the patient is already connected to a manual defibrillator – </a:t>
            </a: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07BEF322-870D-488D-926E-8B61F68EF20E}" type="slidenum">
              <a:rPr lang="en-GB">
                <a:solidFill>
                  <a:srgbClr val="000000"/>
                </a:solidFill>
                <a:latin typeface="Arial" panose="020B0604020202020204" pitchFamily="34" charset="0"/>
              </a:rPr>
              <a:pPr>
                <a:spcBef>
                  <a:spcPct val="0"/>
                </a:spcBef>
              </a:pPr>
              <a:t>35</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396007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306513" y="1155700"/>
            <a:ext cx="4341812" cy="3117850"/>
          </a:xfrm>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dirty="0">
                <a:latin typeface="Calibri" panose="020F0502020204030204" pitchFamily="34" charset="0"/>
              </a:rPr>
              <a:t>The initial shock from a biphasic defibrillator should be no lower than 120 J for</a:t>
            </a:r>
          </a:p>
          <a:p>
            <a:r>
              <a:rPr lang="en-AU" dirty="0">
                <a:latin typeface="Calibri" panose="020F0502020204030204" pitchFamily="34" charset="0"/>
              </a:rPr>
              <a:t>rectilinear biphasic waveforms, and 150 J for biphasic truncated exponential waveforms.</a:t>
            </a:r>
          </a:p>
          <a:p>
            <a:r>
              <a:rPr lang="en-AU" dirty="0">
                <a:latin typeface="Calibri" panose="020F0502020204030204" pitchFamily="34" charset="0"/>
              </a:rPr>
              <a:t>For uniformity, </a:t>
            </a:r>
          </a:p>
          <a:p>
            <a:r>
              <a:rPr lang="en-US" dirty="0">
                <a:latin typeface="Calibri" panose="020F0502020204030204" pitchFamily="34" charset="0"/>
              </a:rPr>
              <a:t>150 J First shock , 270 J ( Highest bi phasic energy ) -2nd &amp; subsequent shocks ( ERC ) </a:t>
            </a:r>
          </a:p>
          <a:p>
            <a:r>
              <a:rPr lang="en-AU" dirty="0">
                <a:latin typeface="Calibri" panose="020F0502020204030204" pitchFamily="34" charset="0"/>
              </a:rPr>
              <a:t>360 J Monophasic for all shocks …</a:t>
            </a: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131AEED3-956D-4654-900E-5609CE76FEBC}" type="slidenum">
              <a:rPr lang="en-GB">
                <a:solidFill>
                  <a:srgbClr val="000000"/>
                </a:solidFill>
                <a:latin typeface="Arial" panose="020B0604020202020204" pitchFamily="34" charset="0"/>
              </a:rPr>
              <a:pPr>
                <a:spcBef>
                  <a:spcPct val="0"/>
                </a:spcBef>
              </a:pPr>
              <a:t>36</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170848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06513" y="1155700"/>
            <a:ext cx="4341812" cy="3117850"/>
          </a:xfrm>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dirty="0">
                <a:latin typeface="Calibri" panose="020F0502020204030204" pitchFamily="34" charset="0"/>
              </a:rPr>
              <a:t> If effective</a:t>
            </a:r>
            <a:r>
              <a:rPr lang="en-AU" baseline="0" dirty="0">
                <a:latin typeface="Calibri" panose="020F0502020204030204" pitchFamily="34" charset="0"/>
              </a:rPr>
              <a:t> CPR  ETCO2  should be  &gt; 14 mmHg…</a:t>
            </a:r>
            <a:endParaRPr lang="en-AU" dirty="0">
              <a:latin typeface="Calibri" panose="020F0502020204030204" pitchFamily="34" charset="0"/>
            </a:endParaRP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9E2A56A-B1FA-49CD-A2EB-24C0B63741CB}" type="slidenum">
              <a:rPr lang="en-GB">
                <a:solidFill>
                  <a:srgbClr val="000000"/>
                </a:solidFill>
                <a:latin typeface="Arial" panose="020B0604020202020204" pitchFamily="34" charset="0"/>
              </a:rPr>
              <a:pPr>
                <a:spcBef>
                  <a:spcPct val="0"/>
                </a:spcBef>
              </a:pPr>
              <a:t>37</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321368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4080263F-13D6-42BE-A24E-7F7229700E3E}" type="slidenum">
              <a:rPr lang="en-GB">
                <a:solidFill>
                  <a:srgbClr val="000000"/>
                </a:solidFill>
              </a:rPr>
              <a:pPr>
                <a:spcBef>
                  <a:spcPct val="0"/>
                </a:spcBef>
              </a:pPr>
              <a:t>38</a:t>
            </a:fld>
            <a:endParaRPr lang="en-GB">
              <a:solidFill>
                <a:srgbClr val="000000"/>
              </a:solidFill>
            </a:endParaRPr>
          </a:p>
        </p:txBody>
      </p:sp>
      <p:sp>
        <p:nvSpPr>
          <p:cNvPr id="60419" name="Rectangle 1026"/>
          <p:cNvSpPr>
            <a:spLocks noGrp="1" noRot="1" noChangeAspect="1" noChangeArrowheads="1" noTextEdit="1"/>
          </p:cNvSpPr>
          <p:nvPr>
            <p:ph type="sldImg"/>
          </p:nvPr>
        </p:nvSpPr>
        <p:spPr>
          <a:xfrm>
            <a:off x="1306513" y="1155700"/>
            <a:ext cx="4341812" cy="3117850"/>
          </a:xfrm>
          <a:ln/>
        </p:spPr>
      </p:sp>
      <p:sp>
        <p:nvSpPr>
          <p:cNvPr id="6042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nl-BE" dirty="0">
              <a:latin typeface="Calibri" panose="020F0502020204030204" pitchFamily="34" charset="0"/>
            </a:endParaRPr>
          </a:p>
        </p:txBody>
      </p:sp>
    </p:spTree>
    <p:extLst>
      <p:ext uri="{BB962C8B-B14F-4D97-AF65-F5344CB8AC3E}">
        <p14:creationId xmlns:p14="http://schemas.microsoft.com/office/powerpoint/2010/main" val="2109957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306513" y="1155700"/>
            <a:ext cx="4341812" cy="3117850"/>
          </a:xfrm>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Calibri" panose="020F0502020204030204" pitchFamily="34" charset="0"/>
            </a:endParaRP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9EF2D806-E9A5-4026-986C-5A93E202C82A}" type="slidenum">
              <a:rPr lang="en-GB">
                <a:solidFill>
                  <a:srgbClr val="000000"/>
                </a:solidFill>
                <a:latin typeface="Arial" panose="020B0604020202020204" pitchFamily="34" charset="0"/>
              </a:rPr>
              <a:pPr>
                <a:spcBef>
                  <a:spcPct val="0"/>
                </a:spcBef>
              </a:pPr>
              <a:t>39</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302965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1306513" y="1155700"/>
            <a:ext cx="4341812" cy="3117850"/>
          </a:xfrm>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atin typeface="Calibri" panose="020F050202020403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51940" indent="-289208">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56830" indent="-231366">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19562" indent="-231366">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82295" indent="-231366">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4226BAD-83E2-4AAA-AFAE-C948179563AB}" type="slidenum">
              <a:rPr lang="en-GB">
                <a:latin typeface="Arial" panose="020B0604020202020204" pitchFamily="34" charset="0"/>
              </a:rPr>
              <a:pPr>
                <a:spcBef>
                  <a:spcPct val="0"/>
                </a:spcBef>
              </a:pPr>
              <a:t>6</a:t>
            </a:fld>
            <a:endParaRPr lang="en-GB">
              <a:latin typeface="Arial" panose="020B0604020202020204" pitchFamily="34" charset="0"/>
            </a:endParaRPr>
          </a:p>
        </p:txBody>
      </p:sp>
    </p:spTree>
    <p:extLst>
      <p:ext uri="{BB962C8B-B14F-4D97-AF65-F5344CB8AC3E}">
        <p14:creationId xmlns:p14="http://schemas.microsoft.com/office/powerpoint/2010/main" val="2588247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306513" y="1155700"/>
            <a:ext cx="4341812" cy="3117850"/>
          </a:xfrm>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atin typeface="Calibri" panose="020F0502020204030204" pitchFamily="34" charset="0"/>
              </a:rPr>
              <a:t>No need f details in to drugs as separate lecture will follow </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33358AA-02DF-492A-9DE4-C9B24E1857E6}" type="slidenum">
              <a:rPr lang="en-GB">
                <a:solidFill>
                  <a:srgbClr val="000000"/>
                </a:solidFill>
                <a:latin typeface="Arial" panose="020B0604020202020204" pitchFamily="34" charset="0"/>
              </a:rPr>
              <a:pPr>
                <a:spcBef>
                  <a:spcPct val="0"/>
                </a:spcBef>
              </a:pPr>
              <a:t>41</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4260381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020A855B-B89F-4522-9CDE-5CAC49051618}" type="slidenum">
              <a:rPr lang="en-GB">
                <a:solidFill>
                  <a:srgbClr val="000000"/>
                </a:solidFill>
              </a:rPr>
              <a:pPr>
                <a:spcBef>
                  <a:spcPct val="0"/>
                </a:spcBef>
              </a:pPr>
              <a:t>43</a:t>
            </a:fld>
            <a:endParaRPr lang="en-GB">
              <a:solidFill>
                <a:srgbClr val="000000"/>
              </a:solidFill>
            </a:endParaRPr>
          </a:p>
        </p:txBody>
      </p:sp>
      <p:sp>
        <p:nvSpPr>
          <p:cNvPr id="62467" name="Rectangle 2"/>
          <p:cNvSpPr>
            <a:spLocks noGrp="1" noRot="1" noChangeAspect="1" noChangeArrowheads="1" noTextEdit="1"/>
          </p:cNvSpPr>
          <p:nvPr>
            <p:ph type="sldImg"/>
          </p:nvPr>
        </p:nvSpPr>
        <p:spPr>
          <a:xfrm>
            <a:off x="1306513" y="1155700"/>
            <a:ext cx="4341812" cy="3117850"/>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atin typeface="Times New Roman" panose="02020603050405020304" pitchFamily="18" charset="0"/>
              </a:rPr>
              <a:t>Reversible causes</a:t>
            </a:r>
          </a:p>
        </p:txBody>
      </p:sp>
    </p:spTree>
    <p:extLst>
      <p:ext uri="{BB962C8B-B14F-4D97-AF65-F5344CB8AC3E}">
        <p14:creationId xmlns:p14="http://schemas.microsoft.com/office/powerpoint/2010/main" val="1695191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06513" y="1155700"/>
            <a:ext cx="4341812" cy="3117850"/>
          </a:xfrm>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atin typeface="Calibri" panose="020F0502020204030204" pitchFamily="34" charset="0"/>
              </a:rPr>
              <a:t>Thrombolysis may be</a:t>
            </a:r>
          </a:p>
          <a:p>
            <a:r>
              <a:rPr lang="en-AU">
                <a:latin typeface="Calibri" panose="020F0502020204030204" pitchFamily="34" charset="0"/>
              </a:rPr>
              <a:t>considered in adult cardiac arrest, on a case-by-case basis, following initial failure of</a:t>
            </a:r>
          </a:p>
          <a:p>
            <a:r>
              <a:rPr lang="en-AU">
                <a:latin typeface="Calibri" panose="020F0502020204030204" pitchFamily="34" charset="0"/>
              </a:rPr>
              <a:t>standard resuscitation in patients in whom an acute thrombotic aetiology for the arrest is</a:t>
            </a:r>
          </a:p>
          <a:p>
            <a:r>
              <a:rPr lang="en-AU">
                <a:latin typeface="Calibri" panose="020F0502020204030204" pitchFamily="34" charset="0"/>
              </a:rPr>
              <a:t>suspected.</a:t>
            </a: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51940" indent="-289208" eaLnBrk="0" hangingPunct="0">
              <a:defRPr>
                <a:solidFill>
                  <a:schemeClr val="tx1"/>
                </a:solidFill>
                <a:latin typeface="Arial" panose="020B0604020202020204" pitchFamily="34" charset="0"/>
                <a:ea typeface="ＭＳ Ｐゴシック" panose="020B0600070205080204" pitchFamily="34" charset="-128"/>
              </a:defRPr>
            </a:lvl2pPr>
            <a:lvl3pPr marL="1156830" indent="-231366" eaLnBrk="0" hangingPunct="0">
              <a:defRPr>
                <a:solidFill>
                  <a:schemeClr val="tx1"/>
                </a:solidFill>
                <a:latin typeface="Arial" panose="020B0604020202020204" pitchFamily="34" charset="0"/>
                <a:ea typeface="ＭＳ Ｐゴシック" panose="020B0600070205080204" pitchFamily="34" charset="-128"/>
              </a:defRPr>
            </a:lvl3pPr>
            <a:lvl4pPr marL="1619562" indent="-231366" eaLnBrk="0" hangingPunct="0">
              <a:defRPr>
                <a:solidFill>
                  <a:schemeClr val="tx1"/>
                </a:solidFill>
                <a:latin typeface="Arial" panose="020B0604020202020204" pitchFamily="34" charset="0"/>
                <a:ea typeface="ＭＳ Ｐゴシック" panose="020B0600070205080204" pitchFamily="34" charset="-128"/>
              </a:defRPr>
            </a:lvl4pPr>
            <a:lvl5pPr marL="2082295" indent="-231366" eaLnBrk="0" hangingPunct="0">
              <a:defRPr>
                <a:solidFill>
                  <a:schemeClr val="tx1"/>
                </a:solidFill>
                <a:latin typeface="Arial" panose="020B0604020202020204" pitchFamily="34" charset="0"/>
                <a:ea typeface="ＭＳ Ｐゴシック" panose="020B0600070205080204" pitchFamily="34" charset="-128"/>
              </a:defRPr>
            </a:lvl5pPr>
            <a:lvl6pPr marL="2545027" indent="-23136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07759" indent="-23136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70491" indent="-23136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33223" indent="-23136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7B63E4E-BBB7-40DA-A32C-F2F52662592A}" type="slidenum">
              <a:rPr lang="en-GB">
                <a:solidFill>
                  <a:srgbClr val="000000"/>
                </a:solidFill>
              </a:rPr>
              <a:pPr/>
              <a:t>44</a:t>
            </a:fld>
            <a:endParaRPr lang="en-GB">
              <a:solidFill>
                <a:srgbClr val="000000"/>
              </a:solidFill>
            </a:endParaRPr>
          </a:p>
        </p:txBody>
      </p:sp>
    </p:spTree>
    <p:extLst>
      <p:ext uri="{BB962C8B-B14F-4D97-AF65-F5344CB8AC3E}">
        <p14:creationId xmlns:p14="http://schemas.microsoft.com/office/powerpoint/2010/main" val="4248985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155700"/>
            <a:ext cx="4341812" cy="3117850"/>
          </a:xfrm>
        </p:spPr>
      </p:sp>
      <p:sp>
        <p:nvSpPr>
          <p:cNvPr id="3" name="Notes Placeholder 2"/>
          <p:cNvSpPr>
            <a:spLocks noGrp="1"/>
          </p:cNvSpPr>
          <p:nvPr>
            <p:ph type="body" idx="1"/>
          </p:nvPr>
        </p:nvSpPr>
        <p:spPr/>
        <p:txBody>
          <a:bodyPr/>
          <a:lstStyle/>
          <a:p>
            <a:r>
              <a:rPr lang="en-US" dirty="0"/>
              <a:t>Shift potassium into cells: </a:t>
            </a:r>
          </a:p>
          <a:p>
            <a:r>
              <a:rPr lang="en-US" dirty="0"/>
              <a:t>Glucose/insulin: 10 units short-acting insulin and 25 g glucose IV (50% dextrose 50ml) by rapid injection. </a:t>
            </a:r>
          </a:p>
          <a:p>
            <a:r>
              <a:rPr lang="en-US" dirty="0"/>
              <a:t>Sodium bicarbonate: 50 </a:t>
            </a:r>
            <a:r>
              <a:rPr lang="en-US" dirty="0" err="1"/>
              <a:t>mmol</a:t>
            </a:r>
            <a:r>
              <a:rPr lang="en-US" dirty="0"/>
              <a:t> IV by rapid injection (if severe acidosis or renal failure). </a:t>
            </a:r>
          </a:p>
          <a:p>
            <a:r>
              <a:rPr lang="en-US" dirty="0"/>
              <a:t>Remove potassium from body:</a:t>
            </a:r>
          </a:p>
          <a:p>
            <a:r>
              <a:rPr lang="en-US" dirty="0"/>
              <a:t>    </a:t>
            </a:r>
            <a:r>
              <a:rPr lang="en-US" dirty="0" err="1"/>
              <a:t>Heamodialysis</a:t>
            </a:r>
            <a:r>
              <a:rPr lang="en-US" dirty="0"/>
              <a:t> -</a:t>
            </a:r>
            <a:r>
              <a:rPr lang="en-US" dirty="0" err="1"/>
              <a:t>hyperkalaemia</a:t>
            </a:r>
            <a:r>
              <a:rPr lang="en-US" dirty="0"/>
              <a:t> that is resistant to medical  				treatment. </a:t>
            </a:r>
          </a:p>
          <a:p>
            <a:endParaRPr lang="en-US" dirty="0"/>
          </a:p>
        </p:txBody>
      </p:sp>
      <p:sp>
        <p:nvSpPr>
          <p:cNvPr id="4" name="Slide Number Placeholder 3"/>
          <p:cNvSpPr>
            <a:spLocks noGrp="1"/>
          </p:cNvSpPr>
          <p:nvPr>
            <p:ph type="sldNum" sz="quarter" idx="10"/>
          </p:nvPr>
        </p:nvSpPr>
        <p:spPr/>
        <p:txBody>
          <a:bodyPr/>
          <a:lstStyle/>
          <a:p>
            <a:pPr>
              <a:defRPr/>
            </a:pPr>
            <a:fld id="{7B852182-56B2-4081-A154-BCC672889CF8}" type="slidenum">
              <a:rPr lang="en-GB" smtClean="0"/>
              <a:pPr>
                <a:defRPr/>
              </a:pPr>
              <a:t>45</a:t>
            </a:fld>
            <a:endParaRPr lang="en-GB"/>
          </a:p>
        </p:txBody>
      </p:sp>
    </p:spTree>
    <p:extLst>
      <p:ext uri="{BB962C8B-B14F-4D97-AF65-F5344CB8AC3E}">
        <p14:creationId xmlns:p14="http://schemas.microsoft.com/office/powerpoint/2010/main" val="684224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1306513" y="1155700"/>
            <a:ext cx="4341812" cy="3117850"/>
          </a:xfrm>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atin typeface="Calibri" panose="020F0502020204030204" pitchFamily="34" charset="0"/>
              </a:rPr>
              <a:t>ROSC- Return of Spon Circulation</a:t>
            </a: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51940" indent="-289208">
              <a:spcBef>
                <a:spcPct val="30000"/>
              </a:spcBef>
              <a:defRPr sz="1200">
                <a:solidFill>
                  <a:schemeClr val="tx1"/>
                </a:solidFill>
                <a:latin typeface="Calibri" panose="020F0502020204030204" pitchFamily="34" charset="0"/>
                <a:ea typeface="MS PGothic" panose="020B0600070205080204" pitchFamily="34" charset="-128"/>
              </a:defRPr>
            </a:lvl2pPr>
            <a:lvl3pPr marL="1156830" indent="-231366">
              <a:spcBef>
                <a:spcPct val="30000"/>
              </a:spcBef>
              <a:defRPr sz="1200">
                <a:solidFill>
                  <a:schemeClr val="tx1"/>
                </a:solidFill>
                <a:latin typeface="Calibri" panose="020F0502020204030204" pitchFamily="34" charset="0"/>
                <a:ea typeface="MS PGothic" panose="020B0600070205080204" pitchFamily="34" charset="-128"/>
              </a:defRPr>
            </a:lvl3pPr>
            <a:lvl4pPr marL="1619562" indent="-231366">
              <a:spcBef>
                <a:spcPct val="30000"/>
              </a:spcBef>
              <a:defRPr sz="1200">
                <a:solidFill>
                  <a:schemeClr val="tx1"/>
                </a:solidFill>
                <a:latin typeface="Calibri" panose="020F0502020204030204" pitchFamily="34" charset="0"/>
                <a:ea typeface="MS PGothic" panose="020B0600070205080204" pitchFamily="34" charset="-128"/>
              </a:defRPr>
            </a:lvl4pPr>
            <a:lvl5pPr marL="2082295" indent="-231366">
              <a:spcBef>
                <a:spcPct val="30000"/>
              </a:spcBef>
              <a:defRPr sz="1200">
                <a:solidFill>
                  <a:schemeClr val="tx1"/>
                </a:solidFill>
                <a:latin typeface="Calibri" panose="020F0502020204030204" pitchFamily="34" charset="0"/>
                <a:ea typeface="MS PGothic"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C68116DF-38C6-45C9-B02A-020E3A2E1727}" type="slidenum">
              <a:rPr lang="en-GB">
                <a:solidFill>
                  <a:srgbClr val="000000"/>
                </a:solidFill>
                <a:latin typeface="Arial" panose="020B0604020202020204" pitchFamily="34" charset="0"/>
              </a:rPr>
              <a:pPr>
                <a:spcBef>
                  <a:spcPct val="0"/>
                </a:spcBef>
              </a:pPr>
              <a:t>47</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1115867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306513" y="1155700"/>
            <a:ext cx="4341812" cy="3117850"/>
          </a:xfrm>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atin typeface="Calibri" panose="020F0502020204030204" pitchFamily="34" charset="0"/>
              </a:rPr>
              <a:t>Survival to admission – after paramedic &amp; ED resuscitation </a:t>
            </a:r>
          </a:p>
          <a:p>
            <a:r>
              <a:rPr lang="en-AU">
                <a:latin typeface="Calibri" panose="020F0502020204030204" pitchFamily="34" charset="0"/>
              </a:rPr>
              <a:t>CCR- Cardio- cerebral resuscitation </a:t>
            </a: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51940" indent="-289208">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56830" indent="-231366">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19562" indent="-231366">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82295" indent="-231366">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9DA0F1B7-9FD5-4DA3-B1E2-651B5364B33D}" type="slidenum">
              <a:rPr lang="en-GB">
                <a:latin typeface="Arial" panose="020B0604020202020204" pitchFamily="34" charset="0"/>
              </a:rPr>
              <a:pPr>
                <a:spcBef>
                  <a:spcPct val="0"/>
                </a:spcBef>
              </a:pPr>
              <a:t>7</a:t>
            </a:fld>
            <a:endParaRPr lang="en-GB">
              <a:latin typeface="Arial" panose="020B0604020202020204" pitchFamily="34" charset="0"/>
            </a:endParaRPr>
          </a:p>
        </p:txBody>
      </p:sp>
    </p:spTree>
    <p:extLst>
      <p:ext uri="{BB962C8B-B14F-4D97-AF65-F5344CB8AC3E}">
        <p14:creationId xmlns:p14="http://schemas.microsoft.com/office/powerpoint/2010/main" val="3715864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06513" y="1155700"/>
            <a:ext cx="4341812" cy="31178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panose="020F0502020204030204" pitchFamily="34" charset="0"/>
              </a:rPr>
              <a:t>RC- resuscitation</a:t>
            </a:r>
          </a:p>
          <a:p>
            <a:endParaRPr lang="en-US">
              <a:latin typeface="Calibri" panose="020F0502020204030204" pitchFamily="34" charset="0"/>
            </a:endParaRPr>
          </a:p>
          <a:p>
            <a:endParaRPr lang="en-US">
              <a:latin typeface="Calibri" panose="020F0502020204030204" pitchFamily="34"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51940" indent="-289208">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56830" indent="-231366">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19562" indent="-231366">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82295" indent="-231366">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734CC90-801C-49E6-A3FC-C5F3B02F3F1C}" type="slidenum">
              <a:rPr lang="en-US">
                <a:latin typeface="Arial" panose="020B0604020202020204" pitchFamily="34" charset="0"/>
              </a:rPr>
              <a:pPr>
                <a:spcBef>
                  <a:spcPct val="0"/>
                </a:spcBef>
              </a:pPr>
              <a:t>8</a:t>
            </a:fld>
            <a:endParaRPr lang="en-US">
              <a:latin typeface="Arial" panose="020B0604020202020204" pitchFamily="34" charset="0"/>
            </a:endParaRPr>
          </a:p>
        </p:txBody>
      </p:sp>
    </p:spTree>
    <p:extLst>
      <p:ext uri="{BB962C8B-B14F-4D97-AF65-F5344CB8AC3E}">
        <p14:creationId xmlns:p14="http://schemas.microsoft.com/office/powerpoint/2010/main" val="233174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306513" y="1155700"/>
            <a:ext cx="4341812" cy="3117850"/>
          </a:xfrm>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Calibri" panose="020F0502020204030204" pitchFamily="34" charset="0"/>
            </a:endParaRPr>
          </a:p>
        </p:txBody>
      </p:sp>
    </p:spTree>
    <p:extLst>
      <p:ext uri="{BB962C8B-B14F-4D97-AF65-F5344CB8AC3E}">
        <p14:creationId xmlns:p14="http://schemas.microsoft.com/office/powerpoint/2010/main" val="89186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6513" y="1155700"/>
            <a:ext cx="4341812" cy="31178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1CEB8-B025-4E71-9E56-E6D2D93FC20C}" type="slidenum">
              <a:rPr lang="en-GB" smtClean="0">
                <a:solidFill>
                  <a:srgbClr val="000000"/>
                </a:solidFill>
              </a:rPr>
              <a:pPr/>
              <a:t>10</a:t>
            </a:fld>
            <a:endParaRPr lang="en-GB">
              <a:solidFill>
                <a:srgbClr val="000000"/>
              </a:solidFill>
            </a:endParaRPr>
          </a:p>
        </p:txBody>
      </p:sp>
    </p:spTree>
    <p:extLst>
      <p:ext uri="{BB962C8B-B14F-4D97-AF65-F5344CB8AC3E}">
        <p14:creationId xmlns:p14="http://schemas.microsoft.com/office/powerpoint/2010/main" val="2029963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306513" y="1155700"/>
            <a:ext cx="4341812" cy="3117850"/>
          </a:xfrm>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atin typeface="Calibri" panose="020F0502020204030204" pitchFamily="34" charset="0"/>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51940" indent="-289208">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56830" indent="-231366">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19562" indent="-231366">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82295" indent="-231366">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45027"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07759"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70491"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33223" indent="-231366"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C2C4592-0125-4404-BE4A-7C3DA1B7A9B2}" type="slidenum">
              <a:rPr lang="en-GB" smtClean="0">
                <a:solidFill>
                  <a:srgbClr val="000000"/>
                </a:solidFill>
                <a:latin typeface="Arial" panose="020B0604020202020204" pitchFamily="34" charset="0"/>
              </a:rPr>
              <a:pPr>
                <a:spcBef>
                  <a:spcPct val="0"/>
                </a:spcBef>
              </a:pPr>
              <a:t>11</a:t>
            </a:fld>
            <a:endParaRPr lang="en-GB">
              <a:solidFill>
                <a:srgbClr val="000000"/>
              </a:solidFill>
              <a:latin typeface="Arial" panose="020B0604020202020204" pitchFamily="34" charset="0"/>
            </a:endParaRPr>
          </a:p>
        </p:txBody>
      </p:sp>
    </p:spTree>
    <p:extLst>
      <p:ext uri="{BB962C8B-B14F-4D97-AF65-F5344CB8AC3E}">
        <p14:creationId xmlns:p14="http://schemas.microsoft.com/office/powerpoint/2010/main" val="1736030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1306513" y="1155700"/>
            <a:ext cx="4341812" cy="3117850"/>
          </a:xfrm>
          <a:ln/>
        </p:spPr>
      </p:sp>
      <p:sp>
        <p:nvSpPr>
          <p:cNvPr id="128003" name="Rectangle 3"/>
          <p:cNvSpPr>
            <a:spLocks noGrp="1" noChangeArrowheads="1"/>
          </p:cNvSpPr>
          <p:nvPr>
            <p:ph type="body" idx="1"/>
          </p:nvPr>
        </p:nvSpPr>
        <p:spPr>
          <a:noFill/>
        </p:spPr>
        <p:txBody>
          <a:bodyPr/>
          <a:lstStyle/>
          <a:p>
            <a:r>
              <a:rPr lang="en-US" b="1" dirty="0"/>
              <a:t>Slide Show Notes</a:t>
            </a:r>
          </a:p>
          <a:p>
            <a:r>
              <a:rPr lang="en-US" dirty="0"/>
              <a:t>Signs that someone is having a heart attack include shortness of breath or difficulty breathing; anxiety; pressure, squeezing, fullness, or pain in the center of the chest, radiating down either arm, or in the jaw; ashen color to skin, and perspiration, nausea, or vomiting.</a:t>
            </a:r>
          </a:p>
          <a:p>
            <a:pPr lvl="1"/>
            <a:r>
              <a:rPr lang="en-US" dirty="0"/>
              <a:t>First aid for heart attacks begins with calling  911, </a:t>
            </a:r>
          </a:p>
          <a:p>
            <a:pPr lvl="1"/>
            <a:r>
              <a:rPr lang="en-US" dirty="0"/>
              <a:t>Then make the victim comfortable, either lying down or sitting, </a:t>
            </a:r>
          </a:p>
          <a:p>
            <a:pPr lvl="1"/>
            <a:r>
              <a:rPr lang="en-US" dirty="0"/>
              <a:t>Loosen tight clothing at the waist and neck,</a:t>
            </a:r>
          </a:p>
          <a:p>
            <a:pPr lvl="1"/>
            <a:r>
              <a:rPr lang="en-US" dirty="0"/>
              <a:t>Ask the victim if he or she has heart medication, </a:t>
            </a:r>
          </a:p>
          <a:p>
            <a:pPr lvl="1"/>
            <a:r>
              <a:rPr lang="en-US" dirty="0"/>
              <a:t>Don’t let the victim move around, </a:t>
            </a:r>
            <a:r>
              <a:rPr lang="en-US" i="1" dirty="0"/>
              <a:t>and </a:t>
            </a:r>
          </a:p>
          <a:p>
            <a:pPr lvl="1"/>
            <a:r>
              <a:rPr lang="en-US" dirty="0"/>
              <a:t>Finally, don’t give the person any stimulants like coffee or tea.</a:t>
            </a:r>
          </a:p>
          <a:p>
            <a:r>
              <a:rPr lang="en-US" dirty="0"/>
              <a:t>If the heart stops beating, begin CPR. However, if the heart is beating and the person is breathing, CPR is not necessary. Just keep him or her comfortable until EMS personnel arrive.</a:t>
            </a:r>
          </a:p>
        </p:txBody>
      </p:sp>
      <p:sp>
        <p:nvSpPr>
          <p:cNvPr id="128004" name="Slide Number Placeholder 1"/>
          <p:cNvSpPr>
            <a:spLocks noGrp="1"/>
          </p:cNvSpPr>
          <p:nvPr>
            <p:ph type="sldNum" sz="quarter" idx="5"/>
          </p:nvPr>
        </p:nvSpPr>
        <p:spPr>
          <a:noFill/>
        </p:spPr>
        <p:txBody>
          <a:bodyPr/>
          <a:lstStyle>
            <a:lvl1pPr defTabSz="933498">
              <a:defRPr sz="2400">
                <a:solidFill>
                  <a:schemeClr val="tx1"/>
                </a:solidFill>
                <a:latin typeface="Times New Roman" panose="02020603050405020304" pitchFamily="18" charset="0"/>
              </a:defRPr>
            </a:lvl1pPr>
            <a:lvl2pPr marL="751940" indent="-289208" defTabSz="933498">
              <a:defRPr sz="2400">
                <a:solidFill>
                  <a:schemeClr val="tx1"/>
                </a:solidFill>
                <a:latin typeface="Times New Roman" panose="02020603050405020304" pitchFamily="18" charset="0"/>
              </a:defRPr>
            </a:lvl2pPr>
            <a:lvl3pPr marL="1156830" indent="-231366" defTabSz="933498">
              <a:defRPr sz="2400">
                <a:solidFill>
                  <a:schemeClr val="tx1"/>
                </a:solidFill>
                <a:latin typeface="Times New Roman" panose="02020603050405020304" pitchFamily="18" charset="0"/>
              </a:defRPr>
            </a:lvl3pPr>
            <a:lvl4pPr marL="1619562" indent="-231366" defTabSz="933498">
              <a:defRPr sz="2400">
                <a:solidFill>
                  <a:schemeClr val="tx1"/>
                </a:solidFill>
                <a:latin typeface="Times New Roman" panose="02020603050405020304" pitchFamily="18" charset="0"/>
              </a:defRPr>
            </a:lvl4pPr>
            <a:lvl5pPr marL="2082295" indent="-231366" defTabSz="933498">
              <a:defRPr sz="2400">
                <a:solidFill>
                  <a:schemeClr val="tx1"/>
                </a:solidFill>
                <a:latin typeface="Times New Roman" panose="02020603050405020304" pitchFamily="18" charset="0"/>
              </a:defRPr>
            </a:lvl5pPr>
            <a:lvl6pPr marL="2545027" indent="-231366" defTabSz="933498" eaLnBrk="0" fontAlgn="base" hangingPunct="0">
              <a:spcBef>
                <a:spcPct val="0"/>
              </a:spcBef>
              <a:spcAft>
                <a:spcPct val="0"/>
              </a:spcAft>
              <a:defRPr sz="2400">
                <a:solidFill>
                  <a:schemeClr val="tx1"/>
                </a:solidFill>
                <a:latin typeface="Times New Roman" panose="02020603050405020304" pitchFamily="18" charset="0"/>
              </a:defRPr>
            </a:lvl6pPr>
            <a:lvl7pPr marL="3007759" indent="-231366" defTabSz="933498" eaLnBrk="0" fontAlgn="base" hangingPunct="0">
              <a:spcBef>
                <a:spcPct val="0"/>
              </a:spcBef>
              <a:spcAft>
                <a:spcPct val="0"/>
              </a:spcAft>
              <a:defRPr sz="2400">
                <a:solidFill>
                  <a:schemeClr val="tx1"/>
                </a:solidFill>
                <a:latin typeface="Times New Roman" panose="02020603050405020304" pitchFamily="18" charset="0"/>
              </a:defRPr>
            </a:lvl7pPr>
            <a:lvl8pPr marL="3470491" indent="-231366" defTabSz="933498" eaLnBrk="0" fontAlgn="base" hangingPunct="0">
              <a:spcBef>
                <a:spcPct val="0"/>
              </a:spcBef>
              <a:spcAft>
                <a:spcPct val="0"/>
              </a:spcAft>
              <a:defRPr sz="2400">
                <a:solidFill>
                  <a:schemeClr val="tx1"/>
                </a:solidFill>
                <a:latin typeface="Times New Roman" panose="02020603050405020304" pitchFamily="18" charset="0"/>
              </a:defRPr>
            </a:lvl8pPr>
            <a:lvl9pPr marL="3933223" indent="-231366" defTabSz="933498" eaLnBrk="0" fontAlgn="base" hangingPunct="0">
              <a:spcBef>
                <a:spcPct val="0"/>
              </a:spcBef>
              <a:spcAft>
                <a:spcPct val="0"/>
              </a:spcAft>
              <a:defRPr sz="2400">
                <a:solidFill>
                  <a:schemeClr val="tx1"/>
                </a:solidFill>
                <a:latin typeface="Times New Roman" panose="02020603050405020304" pitchFamily="18" charset="0"/>
              </a:defRPr>
            </a:lvl9pPr>
          </a:lstStyle>
          <a:p>
            <a:fld id="{629E9693-B5AA-49DD-A4E8-2D31219F1228}" type="slidenum">
              <a:rPr lang="en-US" sz="1200">
                <a:solidFill>
                  <a:srgbClr val="000000"/>
                </a:solidFill>
              </a:rPr>
              <a:pPr/>
              <a:t>12</a:t>
            </a:fld>
            <a:endParaRPr lang="en-US" sz="1200">
              <a:solidFill>
                <a:srgbClr val="000000"/>
              </a:solidFill>
            </a:endParaRPr>
          </a:p>
        </p:txBody>
      </p:sp>
    </p:spTree>
    <p:extLst>
      <p:ext uri="{BB962C8B-B14F-4D97-AF65-F5344CB8AC3E}">
        <p14:creationId xmlns:p14="http://schemas.microsoft.com/office/powerpoint/2010/main" val="170693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C1B61C-BFC6-E742-A110-A74ED8DDF80B}"/>
              </a:ext>
            </a:extLst>
          </p:cNvPr>
          <p:cNvSpPr>
            <a:spLocks noGrp="1"/>
          </p:cNvSpPr>
          <p:nvPr>
            <p:ph type="ctrTitle"/>
          </p:nvPr>
        </p:nvSpPr>
        <p:spPr>
          <a:xfrm>
            <a:off x="1623021" y="1526362"/>
            <a:ext cx="9738122" cy="3247026"/>
          </a:xfrm>
        </p:spPr>
        <p:txBody>
          <a:bodyPr anchor="b"/>
          <a:lstStyle>
            <a:lvl1pPr algn="ctr">
              <a:defRPr sz="7000"/>
            </a:lvl1pPr>
          </a:lstStyle>
          <a:p>
            <a:r>
              <a:rPr lang="en-US"/>
              <a:t>Click to edit Master title style</a:t>
            </a:r>
          </a:p>
        </p:txBody>
      </p:sp>
      <p:sp>
        <p:nvSpPr>
          <p:cNvPr id="3" name="Subtitle 2">
            <a:extLst>
              <a:ext uri="{FF2B5EF4-FFF2-40B4-BE49-F238E27FC236}">
                <a16:creationId xmlns:a16="http://schemas.microsoft.com/office/drawing/2014/main" xmlns="" id="{8CF0797C-8DD4-F54D-A293-2203031FC39E}"/>
              </a:ext>
            </a:extLst>
          </p:cNvPr>
          <p:cNvSpPr>
            <a:spLocks noGrp="1"/>
          </p:cNvSpPr>
          <p:nvPr>
            <p:ph type="subTitle" idx="1"/>
          </p:nvPr>
        </p:nvSpPr>
        <p:spPr>
          <a:xfrm>
            <a:off x="1623021" y="4898605"/>
            <a:ext cx="9738122" cy="2251760"/>
          </a:xfrm>
        </p:spPr>
        <p:txBody>
          <a:bodyPr/>
          <a:lstStyle>
            <a:lvl1pPr marL="0" indent="0" algn="ctr">
              <a:buNone/>
              <a:defRPr sz="2800"/>
            </a:lvl1pPr>
            <a:lvl2pPr marL="535427" indent="0" algn="ctr">
              <a:buNone/>
              <a:defRPr sz="2300"/>
            </a:lvl2pPr>
            <a:lvl3pPr marL="1070854" indent="0" algn="ctr">
              <a:buNone/>
              <a:defRPr sz="2100"/>
            </a:lvl3pPr>
            <a:lvl4pPr marL="1606281" indent="0" algn="ctr">
              <a:buNone/>
              <a:defRPr sz="1900"/>
            </a:lvl4pPr>
            <a:lvl5pPr marL="2141708" indent="0" algn="ctr">
              <a:buNone/>
              <a:defRPr sz="1900"/>
            </a:lvl5pPr>
            <a:lvl6pPr marL="2677135" indent="0" algn="ctr">
              <a:buNone/>
              <a:defRPr sz="1900"/>
            </a:lvl6pPr>
            <a:lvl7pPr marL="3212562" indent="0" algn="ctr">
              <a:buNone/>
              <a:defRPr sz="1900"/>
            </a:lvl7pPr>
            <a:lvl8pPr marL="3747988" indent="0" algn="ctr">
              <a:buNone/>
              <a:defRPr sz="1900"/>
            </a:lvl8pPr>
            <a:lvl9pPr marL="4283415" indent="0" algn="ctr">
              <a:buNone/>
              <a:defRPr sz="1900"/>
            </a:lvl9pPr>
          </a:lstStyle>
          <a:p>
            <a:r>
              <a:rPr lang="en-US"/>
              <a:t>Click to edit Master subtitle style</a:t>
            </a:r>
          </a:p>
        </p:txBody>
      </p:sp>
      <p:sp>
        <p:nvSpPr>
          <p:cNvPr id="4" name="Date Placeholder 3">
            <a:extLst>
              <a:ext uri="{FF2B5EF4-FFF2-40B4-BE49-F238E27FC236}">
                <a16:creationId xmlns:a16="http://schemas.microsoft.com/office/drawing/2014/main" xmlns="" id="{5CB18EDF-3B47-094F-8FBF-61C6C9477B4A}"/>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5" name="Footer Placeholder 4">
            <a:extLst>
              <a:ext uri="{FF2B5EF4-FFF2-40B4-BE49-F238E27FC236}">
                <a16:creationId xmlns:a16="http://schemas.microsoft.com/office/drawing/2014/main" xmlns="" id="{57D7A339-6AAF-7C4C-B3E5-41437B7BC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4E94B6C-DA89-BC4E-9596-6C464528F144}"/>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4029614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DC0235-2772-2140-8CF3-72D0045054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D5B59A4-4294-8942-9E80-0F9D5E7F83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07866BD-C904-F443-8617-A18E52E46BA0}"/>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5" name="Footer Placeholder 4">
            <a:extLst>
              <a:ext uri="{FF2B5EF4-FFF2-40B4-BE49-F238E27FC236}">
                <a16:creationId xmlns:a16="http://schemas.microsoft.com/office/drawing/2014/main" xmlns="" id="{3735272D-08BC-2D4A-BF8A-D386237D0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8EC1C7B-BAEF-B944-9502-1E8CF4E91E8F}"/>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1513166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289AC5-7ABC-6F4C-A119-BC4CEC44B827}"/>
              </a:ext>
            </a:extLst>
          </p:cNvPr>
          <p:cNvSpPr>
            <a:spLocks noGrp="1"/>
          </p:cNvSpPr>
          <p:nvPr>
            <p:ph type="title" orient="vert"/>
          </p:nvPr>
        </p:nvSpPr>
        <p:spPr>
          <a:xfrm>
            <a:off x="9291792" y="496553"/>
            <a:ext cx="2799710" cy="790383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201795C-40BC-E44F-9BA3-52F13A69593C}"/>
              </a:ext>
            </a:extLst>
          </p:cNvPr>
          <p:cNvSpPr>
            <a:spLocks noGrp="1"/>
          </p:cNvSpPr>
          <p:nvPr>
            <p:ph type="body" orient="vert" idx="1"/>
          </p:nvPr>
        </p:nvSpPr>
        <p:spPr>
          <a:xfrm>
            <a:off x="892661" y="496553"/>
            <a:ext cx="8236828" cy="790383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060A537-0569-7A4F-86D0-99B8ED94F08E}"/>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5" name="Footer Placeholder 4">
            <a:extLst>
              <a:ext uri="{FF2B5EF4-FFF2-40B4-BE49-F238E27FC236}">
                <a16:creationId xmlns:a16="http://schemas.microsoft.com/office/drawing/2014/main" xmlns="" id="{97760E75-1DDC-C84B-AAE3-09F953889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3626326-FF66-0B40-AFB5-FC1E36D1B04D}"/>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2876974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9208" y="373495"/>
            <a:ext cx="11685747" cy="1554427"/>
          </a:xfrm>
        </p:spPr>
        <p:txBody>
          <a:bodyPr/>
          <a:lstStyle/>
          <a:p>
            <a:r>
              <a:rPr lang="en-GB"/>
              <a:t>Click to edit Master title style</a:t>
            </a:r>
            <a:endParaRPr lang="en-US"/>
          </a:p>
        </p:txBody>
      </p:sp>
      <p:sp>
        <p:nvSpPr>
          <p:cNvPr id="3" name="Text Placeholder 2"/>
          <p:cNvSpPr>
            <a:spLocks noGrp="1"/>
          </p:cNvSpPr>
          <p:nvPr>
            <p:ph type="body" sz="half" idx="1"/>
          </p:nvPr>
        </p:nvSpPr>
        <p:spPr>
          <a:xfrm>
            <a:off x="649208" y="2176200"/>
            <a:ext cx="5734672" cy="6155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600283" y="2176200"/>
            <a:ext cx="5734672" cy="6155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pPr>
              <a:defRPr/>
            </a:pPr>
            <a:fld id="{61C45010-FB82-45F4-B5F9-D904F0EAE2B6}" type="datetime1">
              <a:rPr lang="en-US"/>
              <a:pPr>
                <a:defRPr/>
              </a:pPr>
              <a:t>10/1/2018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B9A1C6C9-E3F1-41FF-AF0A-4FD72984C842}" type="slidenum">
              <a:rPr lang="en-GB"/>
              <a:pPr/>
              <a:t>‹#›</a:t>
            </a:fld>
            <a:endParaRPr lang="en-GB"/>
          </a:p>
        </p:txBody>
      </p:sp>
    </p:spTree>
    <p:extLst>
      <p:ext uri="{BB962C8B-B14F-4D97-AF65-F5344CB8AC3E}">
        <p14:creationId xmlns:p14="http://schemas.microsoft.com/office/powerpoint/2010/main" val="1695478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49208" y="649838"/>
            <a:ext cx="11685747" cy="1554427"/>
          </a:xfrm>
        </p:spPr>
        <p:txBody>
          <a:bodyPr/>
          <a:lstStyle/>
          <a:p>
            <a:r>
              <a:rPr lang="en-US"/>
              <a:t>Click to edit Master title style</a:t>
            </a:r>
          </a:p>
        </p:txBody>
      </p:sp>
      <p:sp>
        <p:nvSpPr>
          <p:cNvPr id="3" name="Text Placeholder 2"/>
          <p:cNvSpPr>
            <a:spLocks noGrp="1"/>
          </p:cNvSpPr>
          <p:nvPr>
            <p:ph type="body" sz="half" idx="1"/>
          </p:nvPr>
        </p:nvSpPr>
        <p:spPr>
          <a:xfrm>
            <a:off x="649208" y="2176200"/>
            <a:ext cx="5734672" cy="615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600283" y="2176200"/>
            <a:ext cx="5734672" cy="6155100"/>
          </a:xfrm>
        </p:spPr>
        <p:txBody>
          <a:bodyPr/>
          <a:lstStyle/>
          <a:p>
            <a:pPr lvl="0"/>
            <a:endParaRPr lang="en-US" noProof="0"/>
          </a:p>
        </p:txBody>
      </p:sp>
      <p:sp>
        <p:nvSpPr>
          <p:cNvPr id="5" name="Rectangle 2"/>
          <p:cNvSpPr>
            <a:spLocks noGrp="1" noChangeArrowheads="1"/>
          </p:cNvSpPr>
          <p:nvPr>
            <p:ph type="dt" sz="half" idx="10"/>
          </p:nvPr>
        </p:nvSpPr>
        <p:spPr/>
        <p:txBody>
          <a:bodyPr/>
          <a:lstStyle>
            <a:lvl1pPr>
              <a:defRPr/>
            </a:lvl1pPr>
          </a:lstStyle>
          <a:p>
            <a:pPr>
              <a:defRPr/>
            </a:pPr>
            <a:endParaRPr lang="en-US"/>
          </a:p>
        </p:txBody>
      </p:sp>
      <p:sp>
        <p:nvSpPr>
          <p:cNvPr id="6" name="Rectangle 3"/>
          <p:cNvSpPr>
            <a:spLocks noGrp="1" noChangeArrowheads="1"/>
          </p:cNvSpPr>
          <p:nvPr>
            <p:ph type="ftr" sz="quarter" idx="11"/>
          </p:nvPr>
        </p:nvSpPr>
        <p:spPr/>
        <p:txBody>
          <a:bodyPr/>
          <a:lstStyle>
            <a:lvl1pPr>
              <a:defRPr/>
            </a:lvl1pPr>
          </a:lstStyle>
          <a:p>
            <a:pPr>
              <a:defRPr/>
            </a:pPr>
            <a:endParaRPr lang="en-US"/>
          </a:p>
        </p:txBody>
      </p:sp>
      <p:sp>
        <p:nvSpPr>
          <p:cNvPr id="7" name="Rectangle 4"/>
          <p:cNvSpPr>
            <a:spLocks noGrp="1" noChangeArrowheads="1"/>
          </p:cNvSpPr>
          <p:nvPr>
            <p:ph type="sldNum" sz="quarter" idx="12"/>
          </p:nvPr>
        </p:nvSpPr>
        <p:spPr/>
        <p:txBody>
          <a:bodyPr/>
          <a:lstStyle>
            <a:lvl1pPr>
              <a:defRPr smtClean="0"/>
            </a:lvl1pPr>
          </a:lstStyle>
          <a:p>
            <a:pPr>
              <a:defRPr/>
            </a:pPr>
            <a:fld id="{3A7853D9-5850-4EAF-B505-F202B72D7111}" type="slidenum">
              <a:rPr lang="en-US"/>
              <a:pPr>
                <a:defRPr/>
              </a:pPr>
              <a:t>‹#›</a:t>
            </a:fld>
            <a:endParaRPr lang="en-US"/>
          </a:p>
        </p:txBody>
      </p:sp>
    </p:spTree>
    <p:extLst>
      <p:ext uri="{BB962C8B-B14F-4D97-AF65-F5344CB8AC3E}">
        <p14:creationId xmlns:p14="http://schemas.microsoft.com/office/powerpoint/2010/main" val="2932273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49208" y="373495"/>
            <a:ext cx="11685747" cy="1554427"/>
          </a:xfrm>
        </p:spPr>
        <p:txBody>
          <a:bodyPr/>
          <a:lstStyle/>
          <a:p>
            <a:r>
              <a:rPr lang="en-GB"/>
              <a:t>Click to edit Master title style</a:t>
            </a:r>
            <a:endParaRPr lang="en-US"/>
          </a:p>
        </p:txBody>
      </p:sp>
      <p:sp>
        <p:nvSpPr>
          <p:cNvPr id="3" name="Table Placeholder 2"/>
          <p:cNvSpPr>
            <a:spLocks noGrp="1"/>
          </p:cNvSpPr>
          <p:nvPr>
            <p:ph type="tbl" idx="1"/>
          </p:nvPr>
        </p:nvSpPr>
        <p:spPr>
          <a:xfrm>
            <a:off x="649208" y="2176200"/>
            <a:ext cx="11685747" cy="6155100"/>
          </a:xfrm>
        </p:spPr>
        <p:txBody>
          <a:bodyPr/>
          <a:lstStyle/>
          <a:p>
            <a:pPr lvl="0"/>
            <a:endParaRPr lang="en-US" noProof="0"/>
          </a:p>
        </p:txBody>
      </p:sp>
      <p:sp>
        <p:nvSpPr>
          <p:cNvPr id="4" name="Date Placeholder 3"/>
          <p:cNvSpPr>
            <a:spLocks noGrp="1"/>
          </p:cNvSpPr>
          <p:nvPr>
            <p:ph type="dt" sz="half" idx="10"/>
          </p:nvPr>
        </p:nvSpPr>
        <p:spPr/>
        <p:txBody>
          <a:bodyPr/>
          <a:lstStyle>
            <a:lvl1pPr>
              <a:defRPr/>
            </a:lvl1pPr>
          </a:lstStyle>
          <a:p>
            <a:pPr>
              <a:defRPr/>
            </a:pPr>
            <a:fld id="{83D8F091-0FA2-44BA-9656-5A42FD6EF57D}" type="datetime1">
              <a:rPr lang="en-US"/>
              <a:pPr>
                <a:defRPr/>
              </a:pPr>
              <a:t>10/1/2018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09FC93AC-8983-4EC3-886D-5CFF10DE08BF}" type="slidenum">
              <a:rPr lang="en-GB"/>
              <a:pPr/>
              <a:t>‹#›</a:t>
            </a:fld>
            <a:endParaRPr lang="en-GB"/>
          </a:p>
        </p:txBody>
      </p:sp>
    </p:spTree>
    <p:extLst>
      <p:ext uri="{BB962C8B-B14F-4D97-AF65-F5344CB8AC3E}">
        <p14:creationId xmlns:p14="http://schemas.microsoft.com/office/powerpoint/2010/main" val="1136460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73812" y="829028"/>
            <a:ext cx="11036539" cy="1554427"/>
          </a:xfrm>
        </p:spPr>
        <p:txBody>
          <a:bodyPr/>
          <a:lstStyle/>
          <a:p>
            <a:r>
              <a:rPr lang="en-US"/>
              <a:t>Click to edit Master title style</a:t>
            </a:r>
            <a:endParaRPr lang="en-AU"/>
          </a:p>
        </p:txBody>
      </p:sp>
      <p:sp>
        <p:nvSpPr>
          <p:cNvPr id="3" name="ClipArt Placeholder 2"/>
          <p:cNvSpPr>
            <a:spLocks noGrp="1"/>
          </p:cNvSpPr>
          <p:nvPr>
            <p:ph type="clipArt" sz="half" idx="1"/>
          </p:nvPr>
        </p:nvSpPr>
        <p:spPr>
          <a:xfrm>
            <a:off x="973812" y="2694340"/>
            <a:ext cx="5410068" cy="5595938"/>
          </a:xfrm>
        </p:spPr>
        <p:txBody>
          <a:bodyPr/>
          <a:lstStyle/>
          <a:p>
            <a:pPr lvl="0"/>
            <a:endParaRPr lang="en-AU" noProof="0"/>
          </a:p>
        </p:txBody>
      </p:sp>
      <p:sp>
        <p:nvSpPr>
          <p:cNvPr id="4" name="Text Placeholder 3"/>
          <p:cNvSpPr>
            <a:spLocks noGrp="1"/>
          </p:cNvSpPr>
          <p:nvPr>
            <p:ph type="body" sz="half" idx="2"/>
          </p:nvPr>
        </p:nvSpPr>
        <p:spPr>
          <a:xfrm>
            <a:off x="6600283" y="2694340"/>
            <a:ext cx="5410068"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914858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EB0BD9-3129-164D-AE88-C2B32CE4E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1C10127-6C2F-8544-A61D-9B2C560F6E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D452790-16B8-FC41-95A3-BA4C0858D7A7}"/>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5" name="Footer Placeholder 4">
            <a:extLst>
              <a:ext uri="{FF2B5EF4-FFF2-40B4-BE49-F238E27FC236}">
                <a16:creationId xmlns:a16="http://schemas.microsoft.com/office/drawing/2014/main" xmlns="" id="{365074A4-F44C-B443-86B1-C3C3D416B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26A4009-7E1F-764D-AC45-A9C943A530D6}"/>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88503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B1449B-7B1B-3D47-985B-1D4D64F3C29F}"/>
              </a:ext>
            </a:extLst>
          </p:cNvPr>
          <p:cNvSpPr>
            <a:spLocks noGrp="1"/>
          </p:cNvSpPr>
          <p:nvPr>
            <p:ph type="title"/>
          </p:nvPr>
        </p:nvSpPr>
        <p:spPr>
          <a:xfrm>
            <a:off x="885898" y="2325166"/>
            <a:ext cx="11198841" cy="3879590"/>
          </a:xfrm>
        </p:spPr>
        <p:txBody>
          <a:bodyPr anchor="b"/>
          <a:lstStyle>
            <a:lvl1pPr>
              <a:defRPr sz="7000"/>
            </a:lvl1pPr>
          </a:lstStyle>
          <a:p>
            <a:r>
              <a:rPr lang="en-US"/>
              <a:t>Click to edit Master title style</a:t>
            </a:r>
          </a:p>
        </p:txBody>
      </p:sp>
      <p:sp>
        <p:nvSpPr>
          <p:cNvPr id="3" name="Text Placeholder 2">
            <a:extLst>
              <a:ext uri="{FF2B5EF4-FFF2-40B4-BE49-F238E27FC236}">
                <a16:creationId xmlns:a16="http://schemas.microsoft.com/office/drawing/2014/main" xmlns="" id="{E1E0FF5E-7192-214B-B3D4-100BC8F44D2F}"/>
              </a:ext>
            </a:extLst>
          </p:cNvPr>
          <p:cNvSpPr>
            <a:spLocks noGrp="1"/>
          </p:cNvSpPr>
          <p:nvPr>
            <p:ph type="body" idx="1"/>
          </p:nvPr>
        </p:nvSpPr>
        <p:spPr>
          <a:xfrm>
            <a:off x="885898" y="6241458"/>
            <a:ext cx="11198841" cy="2040185"/>
          </a:xfrm>
        </p:spPr>
        <p:txBody>
          <a:bodyPr/>
          <a:lstStyle>
            <a:lvl1pPr marL="0" indent="0">
              <a:buNone/>
              <a:defRPr sz="2800">
                <a:solidFill>
                  <a:schemeClr val="tx1">
                    <a:tint val="75000"/>
                  </a:schemeClr>
                </a:solidFill>
              </a:defRPr>
            </a:lvl1pPr>
            <a:lvl2pPr marL="535427" indent="0">
              <a:buNone/>
              <a:defRPr sz="2300">
                <a:solidFill>
                  <a:schemeClr val="tx1">
                    <a:tint val="75000"/>
                  </a:schemeClr>
                </a:solidFill>
              </a:defRPr>
            </a:lvl2pPr>
            <a:lvl3pPr marL="1070854" indent="0">
              <a:buNone/>
              <a:defRPr sz="2100">
                <a:solidFill>
                  <a:schemeClr val="tx1">
                    <a:tint val="75000"/>
                  </a:schemeClr>
                </a:solidFill>
              </a:defRPr>
            </a:lvl3pPr>
            <a:lvl4pPr marL="1606281" indent="0">
              <a:buNone/>
              <a:defRPr sz="1900">
                <a:solidFill>
                  <a:schemeClr val="tx1">
                    <a:tint val="75000"/>
                  </a:schemeClr>
                </a:solidFill>
              </a:defRPr>
            </a:lvl4pPr>
            <a:lvl5pPr marL="2141708" indent="0">
              <a:buNone/>
              <a:defRPr sz="1900">
                <a:solidFill>
                  <a:schemeClr val="tx1">
                    <a:tint val="75000"/>
                  </a:schemeClr>
                </a:solidFill>
              </a:defRPr>
            </a:lvl5pPr>
            <a:lvl6pPr marL="2677135" indent="0">
              <a:buNone/>
              <a:defRPr sz="1900">
                <a:solidFill>
                  <a:schemeClr val="tx1">
                    <a:tint val="75000"/>
                  </a:schemeClr>
                </a:solidFill>
              </a:defRPr>
            </a:lvl6pPr>
            <a:lvl7pPr marL="3212562" indent="0">
              <a:buNone/>
              <a:defRPr sz="1900">
                <a:solidFill>
                  <a:schemeClr val="tx1">
                    <a:tint val="75000"/>
                  </a:schemeClr>
                </a:solidFill>
              </a:defRPr>
            </a:lvl7pPr>
            <a:lvl8pPr marL="3747988" indent="0">
              <a:buNone/>
              <a:defRPr sz="1900">
                <a:solidFill>
                  <a:schemeClr val="tx1">
                    <a:tint val="75000"/>
                  </a:schemeClr>
                </a:solidFill>
              </a:defRPr>
            </a:lvl8pPr>
            <a:lvl9pPr marL="4283415" indent="0">
              <a:buNone/>
              <a:defRPr sz="1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BBCBFD4-03A2-EF44-9E1A-57BBDD9326A7}"/>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5" name="Footer Placeholder 4">
            <a:extLst>
              <a:ext uri="{FF2B5EF4-FFF2-40B4-BE49-F238E27FC236}">
                <a16:creationId xmlns:a16="http://schemas.microsoft.com/office/drawing/2014/main" xmlns="" id="{2266C12B-59D7-6F4D-AAFC-6F699D935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1790CD1-2F31-D64B-8E74-F73BAB36CFCC}"/>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242269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59ED1E-DEF6-F043-AE71-6E9BB4D37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C661E90-797F-C245-936B-381A8DADE6EA}"/>
              </a:ext>
            </a:extLst>
          </p:cNvPr>
          <p:cNvSpPr>
            <a:spLocks noGrp="1"/>
          </p:cNvSpPr>
          <p:nvPr>
            <p:ph sz="half" idx="1"/>
          </p:nvPr>
        </p:nvSpPr>
        <p:spPr>
          <a:xfrm>
            <a:off x="892661" y="2482765"/>
            <a:ext cx="5518269" cy="59176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8051EED-E581-574A-8F4D-723ABC1F39A0}"/>
              </a:ext>
            </a:extLst>
          </p:cNvPr>
          <p:cNvSpPr>
            <a:spLocks noGrp="1"/>
          </p:cNvSpPr>
          <p:nvPr>
            <p:ph sz="half" idx="2"/>
          </p:nvPr>
        </p:nvSpPr>
        <p:spPr>
          <a:xfrm>
            <a:off x="6573233" y="2482765"/>
            <a:ext cx="5518269" cy="59176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0282201-6FF5-5446-B468-6525FA94D5CE}"/>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6" name="Footer Placeholder 5">
            <a:extLst>
              <a:ext uri="{FF2B5EF4-FFF2-40B4-BE49-F238E27FC236}">
                <a16:creationId xmlns:a16="http://schemas.microsoft.com/office/drawing/2014/main" xmlns="" id="{3E7D11E3-E221-0F48-A6C8-E4BA7C2F3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0B5C558-E865-C84B-B8B2-EF7E13B56C1F}"/>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74143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C8CEE0-2F48-7841-98A7-3767BDA6B21C}"/>
              </a:ext>
            </a:extLst>
          </p:cNvPr>
          <p:cNvSpPr>
            <a:spLocks noGrp="1"/>
          </p:cNvSpPr>
          <p:nvPr>
            <p:ph type="title"/>
          </p:nvPr>
        </p:nvSpPr>
        <p:spPr>
          <a:xfrm>
            <a:off x="894352" y="496554"/>
            <a:ext cx="11198841" cy="1802704"/>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A630DC3-12CA-9644-A99B-FE92249FBDA7}"/>
              </a:ext>
            </a:extLst>
          </p:cNvPr>
          <p:cNvSpPr>
            <a:spLocks noGrp="1"/>
          </p:cNvSpPr>
          <p:nvPr>
            <p:ph type="body" idx="1"/>
          </p:nvPr>
        </p:nvSpPr>
        <p:spPr>
          <a:xfrm>
            <a:off x="894353" y="2286304"/>
            <a:ext cx="5492909" cy="1120482"/>
          </a:xfrm>
        </p:spPr>
        <p:txBody>
          <a:bodyPr anchor="b"/>
          <a:lstStyle>
            <a:lvl1pPr marL="0" indent="0">
              <a:buNone/>
              <a:defRPr sz="2800" b="1"/>
            </a:lvl1pPr>
            <a:lvl2pPr marL="535427" indent="0">
              <a:buNone/>
              <a:defRPr sz="2300" b="1"/>
            </a:lvl2pPr>
            <a:lvl3pPr marL="1070854" indent="0">
              <a:buNone/>
              <a:defRPr sz="2100" b="1"/>
            </a:lvl3pPr>
            <a:lvl4pPr marL="1606281" indent="0">
              <a:buNone/>
              <a:defRPr sz="1900" b="1"/>
            </a:lvl4pPr>
            <a:lvl5pPr marL="2141708" indent="0">
              <a:buNone/>
              <a:defRPr sz="1900" b="1"/>
            </a:lvl5pPr>
            <a:lvl6pPr marL="2677135" indent="0">
              <a:buNone/>
              <a:defRPr sz="1900" b="1"/>
            </a:lvl6pPr>
            <a:lvl7pPr marL="3212562" indent="0">
              <a:buNone/>
              <a:defRPr sz="1900" b="1"/>
            </a:lvl7pPr>
            <a:lvl8pPr marL="3747988" indent="0">
              <a:buNone/>
              <a:defRPr sz="1900" b="1"/>
            </a:lvl8pPr>
            <a:lvl9pPr marL="4283415"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xmlns="" id="{78AD3986-A87F-FD4B-BD73-2DAFB42BA153}"/>
              </a:ext>
            </a:extLst>
          </p:cNvPr>
          <p:cNvSpPr>
            <a:spLocks noGrp="1"/>
          </p:cNvSpPr>
          <p:nvPr>
            <p:ph sz="half" idx="2"/>
          </p:nvPr>
        </p:nvSpPr>
        <p:spPr>
          <a:xfrm>
            <a:off x="894353" y="3406786"/>
            <a:ext cx="5492909" cy="50108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76B8A854-807F-BB43-80E4-B4E47EABDD7E}"/>
              </a:ext>
            </a:extLst>
          </p:cNvPr>
          <p:cNvSpPr>
            <a:spLocks noGrp="1"/>
          </p:cNvSpPr>
          <p:nvPr>
            <p:ph type="body" sz="quarter" idx="3"/>
          </p:nvPr>
        </p:nvSpPr>
        <p:spPr>
          <a:xfrm>
            <a:off x="6573233" y="2286304"/>
            <a:ext cx="5519960" cy="1120482"/>
          </a:xfrm>
        </p:spPr>
        <p:txBody>
          <a:bodyPr anchor="b"/>
          <a:lstStyle>
            <a:lvl1pPr marL="0" indent="0">
              <a:buNone/>
              <a:defRPr sz="2800" b="1"/>
            </a:lvl1pPr>
            <a:lvl2pPr marL="535427" indent="0">
              <a:buNone/>
              <a:defRPr sz="2300" b="1"/>
            </a:lvl2pPr>
            <a:lvl3pPr marL="1070854" indent="0">
              <a:buNone/>
              <a:defRPr sz="2100" b="1"/>
            </a:lvl3pPr>
            <a:lvl4pPr marL="1606281" indent="0">
              <a:buNone/>
              <a:defRPr sz="1900" b="1"/>
            </a:lvl4pPr>
            <a:lvl5pPr marL="2141708" indent="0">
              <a:buNone/>
              <a:defRPr sz="1900" b="1"/>
            </a:lvl5pPr>
            <a:lvl6pPr marL="2677135" indent="0">
              <a:buNone/>
              <a:defRPr sz="1900" b="1"/>
            </a:lvl6pPr>
            <a:lvl7pPr marL="3212562" indent="0">
              <a:buNone/>
              <a:defRPr sz="1900" b="1"/>
            </a:lvl7pPr>
            <a:lvl8pPr marL="3747988" indent="0">
              <a:buNone/>
              <a:defRPr sz="1900" b="1"/>
            </a:lvl8pPr>
            <a:lvl9pPr marL="4283415"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xmlns="" id="{2459C21B-C0F0-5641-833B-1A801F4B2DD2}"/>
              </a:ext>
            </a:extLst>
          </p:cNvPr>
          <p:cNvSpPr>
            <a:spLocks noGrp="1"/>
          </p:cNvSpPr>
          <p:nvPr>
            <p:ph sz="quarter" idx="4"/>
          </p:nvPr>
        </p:nvSpPr>
        <p:spPr>
          <a:xfrm>
            <a:off x="6573233" y="3406786"/>
            <a:ext cx="5519960" cy="50108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574AF304-370E-A34F-9CDF-258CA6B4FA1C}"/>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8" name="Footer Placeholder 7">
            <a:extLst>
              <a:ext uri="{FF2B5EF4-FFF2-40B4-BE49-F238E27FC236}">
                <a16:creationId xmlns:a16="http://schemas.microsoft.com/office/drawing/2014/main" xmlns="" id="{56F649FA-4590-C843-B90B-3794D93768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145A5EA-5C63-114A-B4C1-C27330890D3D}"/>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1990866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DEECDE-3FF1-EC4E-905A-85727C05A7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23501C2-A8B4-A742-84FC-00EF2C92C4D1}"/>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4" name="Footer Placeholder 3">
            <a:extLst>
              <a:ext uri="{FF2B5EF4-FFF2-40B4-BE49-F238E27FC236}">
                <a16:creationId xmlns:a16="http://schemas.microsoft.com/office/drawing/2014/main" xmlns="" id="{F41E0DD2-5354-4D47-9E8B-D1C2FD5CDB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18198A1-1B77-CF4B-B030-5FF32FE08D75}"/>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503567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8688432-AB15-844F-9065-20CD8A442620}"/>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3" name="Footer Placeholder 2">
            <a:extLst>
              <a:ext uri="{FF2B5EF4-FFF2-40B4-BE49-F238E27FC236}">
                <a16:creationId xmlns:a16="http://schemas.microsoft.com/office/drawing/2014/main" xmlns="" id="{61FA845E-5523-724A-8A8D-0C6F80BC2A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C6A2E543-2A97-A34B-BCFF-9B2C1A325F3D}"/>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25368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5435A-D31B-CF47-B152-2D375F685CC3}"/>
              </a:ext>
            </a:extLst>
          </p:cNvPr>
          <p:cNvSpPr>
            <a:spLocks noGrp="1"/>
          </p:cNvSpPr>
          <p:nvPr>
            <p:ph type="title"/>
          </p:nvPr>
        </p:nvSpPr>
        <p:spPr>
          <a:xfrm>
            <a:off x="894353" y="621771"/>
            <a:ext cx="4187730" cy="2176198"/>
          </a:xfrm>
        </p:spPr>
        <p:txBody>
          <a:bodyPr anchor="b"/>
          <a:lstStyle>
            <a:lvl1pPr>
              <a:defRPr sz="3700"/>
            </a:lvl1pPr>
          </a:lstStyle>
          <a:p>
            <a:r>
              <a:rPr lang="en-US"/>
              <a:t>Click to edit Master title style</a:t>
            </a:r>
          </a:p>
        </p:txBody>
      </p:sp>
      <p:sp>
        <p:nvSpPr>
          <p:cNvPr id="3" name="Content Placeholder 2">
            <a:extLst>
              <a:ext uri="{FF2B5EF4-FFF2-40B4-BE49-F238E27FC236}">
                <a16:creationId xmlns:a16="http://schemas.microsoft.com/office/drawing/2014/main" xmlns="" id="{F66ACAA9-EDAE-9C45-8102-80CA60B09D0A}"/>
              </a:ext>
            </a:extLst>
          </p:cNvPr>
          <p:cNvSpPr>
            <a:spLocks noGrp="1"/>
          </p:cNvSpPr>
          <p:nvPr>
            <p:ph idx="1"/>
          </p:nvPr>
        </p:nvSpPr>
        <p:spPr>
          <a:xfrm>
            <a:off x="5519960" y="1342853"/>
            <a:ext cx="6573233" cy="6627905"/>
          </a:xfrm>
        </p:spPr>
        <p:txBody>
          <a:bodyPr/>
          <a:lstStyle>
            <a:lvl1pPr>
              <a:defRPr sz="3700"/>
            </a:lvl1pPr>
            <a:lvl2pPr>
              <a:defRPr sz="3300"/>
            </a:lvl2pPr>
            <a:lvl3pPr>
              <a:defRPr sz="2800"/>
            </a:lvl3pPr>
            <a:lvl4pPr>
              <a:defRPr sz="2300"/>
            </a:lvl4pPr>
            <a:lvl5pPr>
              <a:defRPr sz="2300"/>
            </a:lvl5pPr>
            <a:lvl6pPr>
              <a:defRPr sz="2300"/>
            </a:lvl6pPr>
            <a:lvl7pPr>
              <a:defRPr sz="2300"/>
            </a:lvl7pPr>
            <a:lvl8pPr>
              <a:defRPr sz="2300"/>
            </a:lvl8pPr>
            <a:lvl9pPr>
              <a:defRPr sz="2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F9F5C83-A896-EA46-838B-D52F46659EFE}"/>
              </a:ext>
            </a:extLst>
          </p:cNvPr>
          <p:cNvSpPr>
            <a:spLocks noGrp="1"/>
          </p:cNvSpPr>
          <p:nvPr>
            <p:ph type="body" sz="half" idx="2"/>
          </p:nvPr>
        </p:nvSpPr>
        <p:spPr>
          <a:xfrm>
            <a:off x="894353" y="2797969"/>
            <a:ext cx="4187730" cy="5183583"/>
          </a:xfrm>
        </p:spPr>
        <p:txBody>
          <a:bodyPr/>
          <a:lstStyle>
            <a:lvl1pPr marL="0" indent="0">
              <a:buNone/>
              <a:defRPr sz="1900"/>
            </a:lvl1pPr>
            <a:lvl2pPr marL="535427" indent="0">
              <a:buNone/>
              <a:defRPr sz="1600"/>
            </a:lvl2pPr>
            <a:lvl3pPr marL="1070854" indent="0">
              <a:buNone/>
              <a:defRPr sz="1400"/>
            </a:lvl3pPr>
            <a:lvl4pPr marL="1606281" indent="0">
              <a:buNone/>
              <a:defRPr sz="1200"/>
            </a:lvl4pPr>
            <a:lvl5pPr marL="2141708" indent="0">
              <a:buNone/>
              <a:defRPr sz="1200"/>
            </a:lvl5pPr>
            <a:lvl6pPr marL="2677135" indent="0">
              <a:buNone/>
              <a:defRPr sz="1200"/>
            </a:lvl6pPr>
            <a:lvl7pPr marL="3212562" indent="0">
              <a:buNone/>
              <a:defRPr sz="1200"/>
            </a:lvl7pPr>
            <a:lvl8pPr marL="3747988" indent="0">
              <a:buNone/>
              <a:defRPr sz="1200"/>
            </a:lvl8pPr>
            <a:lvl9pPr marL="4283415"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34FAAEE8-CDC5-C84B-8F23-F0B7D028CD49}"/>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6" name="Footer Placeholder 5">
            <a:extLst>
              <a:ext uri="{FF2B5EF4-FFF2-40B4-BE49-F238E27FC236}">
                <a16:creationId xmlns:a16="http://schemas.microsoft.com/office/drawing/2014/main" xmlns="" id="{2E1E95DE-6854-044C-B5C8-6DBFC346D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DAF1009-0C49-234D-BFD4-13771CAC1CB4}"/>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19504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6399EC-44ED-9641-A4C1-26CB62E8914B}"/>
              </a:ext>
            </a:extLst>
          </p:cNvPr>
          <p:cNvSpPr>
            <a:spLocks noGrp="1"/>
          </p:cNvSpPr>
          <p:nvPr>
            <p:ph type="title"/>
          </p:nvPr>
        </p:nvSpPr>
        <p:spPr>
          <a:xfrm>
            <a:off x="894353" y="621771"/>
            <a:ext cx="4187730" cy="2176198"/>
          </a:xfrm>
        </p:spPr>
        <p:txBody>
          <a:bodyPr anchor="b"/>
          <a:lstStyle>
            <a:lvl1pPr>
              <a:defRPr sz="3700"/>
            </a:lvl1pPr>
          </a:lstStyle>
          <a:p>
            <a:r>
              <a:rPr lang="en-US"/>
              <a:t>Click to edit Master title style</a:t>
            </a:r>
          </a:p>
        </p:txBody>
      </p:sp>
      <p:sp>
        <p:nvSpPr>
          <p:cNvPr id="3" name="Picture Placeholder 2">
            <a:extLst>
              <a:ext uri="{FF2B5EF4-FFF2-40B4-BE49-F238E27FC236}">
                <a16:creationId xmlns:a16="http://schemas.microsoft.com/office/drawing/2014/main" xmlns="" id="{2BA91B92-8424-8240-93F1-2F9F2B2081CA}"/>
              </a:ext>
            </a:extLst>
          </p:cNvPr>
          <p:cNvSpPr>
            <a:spLocks noGrp="1"/>
          </p:cNvSpPr>
          <p:nvPr>
            <p:ph type="pic" idx="1"/>
          </p:nvPr>
        </p:nvSpPr>
        <p:spPr>
          <a:xfrm>
            <a:off x="5519960" y="1342853"/>
            <a:ext cx="6573233" cy="6627905"/>
          </a:xfrm>
        </p:spPr>
        <p:txBody>
          <a:bodyPr/>
          <a:lstStyle>
            <a:lvl1pPr marL="0" indent="0">
              <a:buNone/>
              <a:defRPr sz="3700"/>
            </a:lvl1pPr>
            <a:lvl2pPr marL="535427" indent="0">
              <a:buNone/>
              <a:defRPr sz="3300"/>
            </a:lvl2pPr>
            <a:lvl3pPr marL="1070854" indent="0">
              <a:buNone/>
              <a:defRPr sz="2800"/>
            </a:lvl3pPr>
            <a:lvl4pPr marL="1606281" indent="0">
              <a:buNone/>
              <a:defRPr sz="2300"/>
            </a:lvl4pPr>
            <a:lvl5pPr marL="2141708" indent="0">
              <a:buNone/>
              <a:defRPr sz="2300"/>
            </a:lvl5pPr>
            <a:lvl6pPr marL="2677135" indent="0">
              <a:buNone/>
              <a:defRPr sz="2300"/>
            </a:lvl6pPr>
            <a:lvl7pPr marL="3212562" indent="0">
              <a:buNone/>
              <a:defRPr sz="2300"/>
            </a:lvl7pPr>
            <a:lvl8pPr marL="3747988" indent="0">
              <a:buNone/>
              <a:defRPr sz="2300"/>
            </a:lvl8pPr>
            <a:lvl9pPr marL="4283415" indent="0">
              <a:buNone/>
              <a:defRPr sz="2300"/>
            </a:lvl9pPr>
          </a:lstStyle>
          <a:p>
            <a:endParaRPr lang="en-US"/>
          </a:p>
        </p:txBody>
      </p:sp>
      <p:sp>
        <p:nvSpPr>
          <p:cNvPr id="4" name="Text Placeholder 3">
            <a:extLst>
              <a:ext uri="{FF2B5EF4-FFF2-40B4-BE49-F238E27FC236}">
                <a16:creationId xmlns:a16="http://schemas.microsoft.com/office/drawing/2014/main" xmlns="" id="{4A52118E-4586-8949-814A-AFB9956F17E1}"/>
              </a:ext>
            </a:extLst>
          </p:cNvPr>
          <p:cNvSpPr>
            <a:spLocks noGrp="1"/>
          </p:cNvSpPr>
          <p:nvPr>
            <p:ph type="body" sz="half" idx="2"/>
          </p:nvPr>
        </p:nvSpPr>
        <p:spPr>
          <a:xfrm>
            <a:off x="894353" y="2797969"/>
            <a:ext cx="4187730" cy="5183583"/>
          </a:xfrm>
        </p:spPr>
        <p:txBody>
          <a:bodyPr/>
          <a:lstStyle>
            <a:lvl1pPr marL="0" indent="0">
              <a:buNone/>
              <a:defRPr sz="1900"/>
            </a:lvl1pPr>
            <a:lvl2pPr marL="535427" indent="0">
              <a:buNone/>
              <a:defRPr sz="1600"/>
            </a:lvl2pPr>
            <a:lvl3pPr marL="1070854" indent="0">
              <a:buNone/>
              <a:defRPr sz="1400"/>
            </a:lvl3pPr>
            <a:lvl4pPr marL="1606281" indent="0">
              <a:buNone/>
              <a:defRPr sz="1200"/>
            </a:lvl4pPr>
            <a:lvl5pPr marL="2141708" indent="0">
              <a:buNone/>
              <a:defRPr sz="1200"/>
            </a:lvl5pPr>
            <a:lvl6pPr marL="2677135" indent="0">
              <a:buNone/>
              <a:defRPr sz="1200"/>
            </a:lvl6pPr>
            <a:lvl7pPr marL="3212562" indent="0">
              <a:buNone/>
              <a:defRPr sz="1200"/>
            </a:lvl7pPr>
            <a:lvl8pPr marL="3747988" indent="0">
              <a:buNone/>
              <a:defRPr sz="1200"/>
            </a:lvl8pPr>
            <a:lvl9pPr marL="4283415"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D8C2EEB4-D0B3-644D-BED7-655EE4699E89}"/>
              </a:ext>
            </a:extLst>
          </p:cNvPr>
          <p:cNvSpPr>
            <a:spLocks noGrp="1"/>
          </p:cNvSpPr>
          <p:nvPr>
            <p:ph type="dt" sz="half" idx="10"/>
          </p:nvPr>
        </p:nvSpPr>
        <p:spPr/>
        <p:txBody>
          <a:bodyPr/>
          <a:lstStyle/>
          <a:p>
            <a:fld id="{0C64FE0F-651B-4844-B13A-AF6EB8B6A3BB}" type="datetimeFigureOut">
              <a:rPr lang="en-US" smtClean="0"/>
              <a:t>10/1/2018</a:t>
            </a:fld>
            <a:endParaRPr lang="en-US"/>
          </a:p>
        </p:txBody>
      </p:sp>
      <p:sp>
        <p:nvSpPr>
          <p:cNvPr id="6" name="Footer Placeholder 5">
            <a:extLst>
              <a:ext uri="{FF2B5EF4-FFF2-40B4-BE49-F238E27FC236}">
                <a16:creationId xmlns:a16="http://schemas.microsoft.com/office/drawing/2014/main" xmlns="" id="{39554CAF-D971-0E40-B7B2-4062A0238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7BE6EFE-9E53-C842-85F6-19684477E555}"/>
              </a:ext>
            </a:extLst>
          </p:cNvPr>
          <p:cNvSpPr>
            <a:spLocks noGrp="1"/>
          </p:cNvSpPr>
          <p:nvPr>
            <p:ph type="sldNum" sz="quarter" idx="12"/>
          </p:nvPr>
        </p:nvSpPr>
        <p:spPr/>
        <p:txBody>
          <a:bodyPr/>
          <a:lstStyle/>
          <a:p>
            <a:fld id="{637F1BD2-EADA-0E45-A996-70256076666C}" type="slidenum">
              <a:rPr lang="en-US" smtClean="0"/>
              <a:t>‹#›</a:t>
            </a:fld>
            <a:endParaRPr lang="en-US"/>
          </a:p>
        </p:txBody>
      </p:sp>
    </p:spTree>
    <p:extLst>
      <p:ext uri="{BB962C8B-B14F-4D97-AF65-F5344CB8AC3E}">
        <p14:creationId xmlns:p14="http://schemas.microsoft.com/office/powerpoint/2010/main" val="310299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921D6E-2E86-EF46-94F8-76ABF333CD56}"/>
              </a:ext>
            </a:extLst>
          </p:cNvPr>
          <p:cNvSpPr>
            <a:spLocks noGrp="1"/>
          </p:cNvSpPr>
          <p:nvPr>
            <p:ph type="title"/>
          </p:nvPr>
        </p:nvSpPr>
        <p:spPr>
          <a:xfrm>
            <a:off x="892661" y="496554"/>
            <a:ext cx="11198841" cy="1802704"/>
          </a:xfrm>
          <a:prstGeom prst="rect">
            <a:avLst/>
          </a:prstGeom>
        </p:spPr>
        <p:txBody>
          <a:bodyPr vert="horz" lIns="107085" tIns="53543" rIns="107085" bIns="53543"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4331376-000E-0C46-BCCB-3C8A437E8F52}"/>
              </a:ext>
            </a:extLst>
          </p:cNvPr>
          <p:cNvSpPr>
            <a:spLocks noGrp="1"/>
          </p:cNvSpPr>
          <p:nvPr>
            <p:ph type="body" idx="1"/>
          </p:nvPr>
        </p:nvSpPr>
        <p:spPr>
          <a:xfrm>
            <a:off x="892661" y="2482765"/>
            <a:ext cx="11198841" cy="5917619"/>
          </a:xfrm>
          <a:prstGeom prst="rect">
            <a:avLst/>
          </a:prstGeom>
        </p:spPr>
        <p:txBody>
          <a:bodyPr vert="horz" lIns="107085" tIns="53543" rIns="107085" bIns="53543"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D829FD0-7F3B-7A41-8D18-DCDB3657B6B2}"/>
              </a:ext>
            </a:extLst>
          </p:cNvPr>
          <p:cNvSpPr>
            <a:spLocks noGrp="1"/>
          </p:cNvSpPr>
          <p:nvPr>
            <p:ph type="dt" sz="half" idx="2"/>
          </p:nvPr>
        </p:nvSpPr>
        <p:spPr>
          <a:xfrm>
            <a:off x="892661" y="8644343"/>
            <a:ext cx="2921437" cy="496553"/>
          </a:xfrm>
          <a:prstGeom prst="rect">
            <a:avLst/>
          </a:prstGeom>
        </p:spPr>
        <p:txBody>
          <a:bodyPr vert="horz" lIns="107085" tIns="53543" rIns="107085" bIns="53543" rtlCol="0" anchor="ctr"/>
          <a:lstStyle>
            <a:lvl1pPr algn="l">
              <a:defRPr sz="1400">
                <a:solidFill>
                  <a:schemeClr val="tx1">
                    <a:tint val="75000"/>
                  </a:schemeClr>
                </a:solidFill>
              </a:defRPr>
            </a:lvl1pPr>
          </a:lstStyle>
          <a:p>
            <a:fld id="{0C64FE0F-651B-4844-B13A-AF6EB8B6A3BB}" type="datetimeFigureOut">
              <a:rPr lang="en-US" smtClean="0"/>
              <a:t>10/1/2018</a:t>
            </a:fld>
            <a:endParaRPr lang="en-US"/>
          </a:p>
        </p:txBody>
      </p:sp>
      <p:sp>
        <p:nvSpPr>
          <p:cNvPr id="5" name="Footer Placeholder 4">
            <a:extLst>
              <a:ext uri="{FF2B5EF4-FFF2-40B4-BE49-F238E27FC236}">
                <a16:creationId xmlns:a16="http://schemas.microsoft.com/office/drawing/2014/main" xmlns="" id="{BF1573B0-B17D-474A-8F86-C62E4A166A6B}"/>
              </a:ext>
            </a:extLst>
          </p:cNvPr>
          <p:cNvSpPr>
            <a:spLocks noGrp="1"/>
          </p:cNvSpPr>
          <p:nvPr>
            <p:ph type="ftr" sz="quarter" idx="3"/>
          </p:nvPr>
        </p:nvSpPr>
        <p:spPr>
          <a:xfrm>
            <a:off x="4301004" y="8644343"/>
            <a:ext cx="4382155" cy="496553"/>
          </a:xfrm>
          <a:prstGeom prst="rect">
            <a:avLst/>
          </a:prstGeom>
        </p:spPr>
        <p:txBody>
          <a:bodyPr vert="horz" lIns="107085" tIns="53543" rIns="107085" bIns="53543" rtlCol="0" anchor="ctr"/>
          <a:lstStyle>
            <a:lvl1pPr algn="ctr">
              <a:defRPr sz="1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7E53607B-4622-6743-9928-1A87DB4A39AB}"/>
              </a:ext>
            </a:extLst>
          </p:cNvPr>
          <p:cNvSpPr>
            <a:spLocks noGrp="1"/>
          </p:cNvSpPr>
          <p:nvPr>
            <p:ph type="sldNum" sz="quarter" idx="4"/>
          </p:nvPr>
        </p:nvSpPr>
        <p:spPr>
          <a:xfrm>
            <a:off x="9170065" y="8644343"/>
            <a:ext cx="2921437" cy="496553"/>
          </a:xfrm>
          <a:prstGeom prst="rect">
            <a:avLst/>
          </a:prstGeom>
        </p:spPr>
        <p:txBody>
          <a:bodyPr vert="horz" lIns="107085" tIns="53543" rIns="107085" bIns="53543" rtlCol="0" anchor="ctr"/>
          <a:lstStyle>
            <a:lvl1pPr algn="r">
              <a:defRPr sz="1400">
                <a:solidFill>
                  <a:schemeClr val="tx1">
                    <a:tint val="75000"/>
                  </a:schemeClr>
                </a:solidFill>
              </a:defRPr>
            </a:lvl1pPr>
          </a:lstStyle>
          <a:p>
            <a:fld id="{637F1BD2-EADA-0E45-A996-70256076666C}" type="slidenum">
              <a:rPr lang="en-US" smtClean="0"/>
              <a:t>‹#›</a:t>
            </a:fld>
            <a:endParaRPr lang="en-US"/>
          </a:p>
        </p:txBody>
      </p:sp>
    </p:spTree>
    <p:extLst>
      <p:ext uri="{BB962C8B-B14F-4D97-AF65-F5344CB8AC3E}">
        <p14:creationId xmlns:p14="http://schemas.microsoft.com/office/powerpoint/2010/main" val="3471821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1070854" rtl="0" eaLnBrk="1" latinLnBrk="0" hangingPunct="1">
        <a:lnSpc>
          <a:spcPct val="90000"/>
        </a:lnSpc>
        <a:spcBef>
          <a:spcPct val="0"/>
        </a:spcBef>
        <a:buNone/>
        <a:defRPr sz="5200" kern="1200">
          <a:solidFill>
            <a:schemeClr val="tx1"/>
          </a:solidFill>
          <a:latin typeface="+mj-lt"/>
          <a:ea typeface="+mj-ea"/>
          <a:cs typeface="+mj-cs"/>
        </a:defRPr>
      </a:lvl1pPr>
    </p:titleStyle>
    <p:bodyStyle>
      <a:lvl1pPr marL="267713" indent="-267713" algn="l" defTabSz="1070854" rtl="0" eaLnBrk="1" latinLnBrk="0" hangingPunct="1">
        <a:lnSpc>
          <a:spcPct val="90000"/>
        </a:lnSpc>
        <a:spcBef>
          <a:spcPts val="1171"/>
        </a:spcBef>
        <a:buFont typeface="Arial" panose="020B0604020202020204" pitchFamily="34" charset="0"/>
        <a:buChar char="•"/>
        <a:defRPr sz="3300" kern="1200">
          <a:solidFill>
            <a:schemeClr val="tx1"/>
          </a:solidFill>
          <a:latin typeface="+mn-lt"/>
          <a:ea typeface="+mn-ea"/>
          <a:cs typeface="+mn-cs"/>
        </a:defRPr>
      </a:lvl1pPr>
      <a:lvl2pPr marL="803140" indent="-267713" algn="l" defTabSz="1070854" rtl="0" eaLnBrk="1" latinLnBrk="0" hangingPunct="1">
        <a:lnSpc>
          <a:spcPct val="90000"/>
        </a:lnSpc>
        <a:spcBef>
          <a:spcPts val="586"/>
        </a:spcBef>
        <a:buFont typeface="Arial" panose="020B0604020202020204" pitchFamily="34" charset="0"/>
        <a:buChar char="•"/>
        <a:defRPr sz="2800" kern="1200">
          <a:solidFill>
            <a:schemeClr val="tx1"/>
          </a:solidFill>
          <a:latin typeface="+mn-lt"/>
          <a:ea typeface="+mn-ea"/>
          <a:cs typeface="+mn-cs"/>
        </a:defRPr>
      </a:lvl2pPr>
      <a:lvl3pPr marL="1338567" indent="-267713" algn="l" defTabSz="1070854" rtl="0" eaLnBrk="1" latinLnBrk="0" hangingPunct="1">
        <a:lnSpc>
          <a:spcPct val="90000"/>
        </a:lnSpc>
        <a:spcBef>
          <a:spcPts val="586"/>
        </a:spcBef>
        <a:buFont typeface="Arial" panose="020B0604020202020204" pitchFamily="34" charset="0"/>
        <a:buChar char="•"/>
        <a:defRPr sz="2300" kern="1200">
          <a:solidFill>
            <a:schemeClr val="tx1"/>
          </a:solidFill>
          <a:latin typeface="+mn-lt"/>
          <a:ea typeface="+mn-ea"/>
          <a:cs typeface="+mn-cs"/>
        </a:defRPr>
      </a:lvl3pPr>
      <a:lvl4pPr marL="1873994" indent="-267713" algn="l" defTabSz="1070854" rtl="0" eaLnBrk="1" latinLnBrk="0" hangingPunct="1">
        <a:lnSpc>
          <a:spcPct val="90000"/>
        </a:lnSpc>
        <a:spcBef>
          <a:spcPts val="586"/>
        </a:spcBef>
        <a:buFont typeface="Arial" panose="020B0604020202020204" pitchFamily="34" charset="0"/>
        <a:buChar char="•"/>
        <a:defRPr sz="2100" kern="1200">
          <a:solidFill>
            <a:schemeClr val="tx1"/>
          </a:solidFill>
          <a:latin typeface="+mn-lt"/>
          <a:ea typeface="+mn-ea"/>
          <a:cs typeface="+mn-cs"/>
        </a:defRPr>
      </a:lvl4pPr>
      <a:lvl5pPr marL="2409421" indent="-267713" algn="l" defTabSz="1070854" rtl="0" eaLnBrk="1" latinLnBrk="0" hangingPunct="1">
        <a:lnSpc>
          <a:spcPct val="90000"/>
        </a:lnSpc>
        <a:spcBef>
          <a:spcPts val="586"/>
        </a:spcBef>
        <a:buFont typeface="Arial" panose="020B0604020202020204" pitchFamily="34" charset="0"/>
        <a:buChar char="•"/>
        <a:defRPr sz="2100" kern="1200">
          <a:solidFill>
            <a:schemeClr val="tx1"/>
          </a:solidFill>
          <a:latin typeface="+mn-lt"/>
          <a:ea typeface="+mn-ea"/>
          <a:cs typeface="+mn-cs"/>
        </a:defRPr>
      </a:lvl5pPr>
      <a:lvl6pPr marL="2944848" indent="-267713" algn="l" defTabSz="1070854" rtl="0" eaLnBrk="1" latinLnBrk="0" hangingPunct="1">
        <a:lnSpc>
          <a:spcPct val="90000"/>
        </a:lnSpc>
        <a:spcBef>
          <a:spcPts val="586"/>
        </a:spcBef>
        <a:buFont typeface="Arial" panose="020B0604020202020204" pitchFamily="34" charset="0"/>
        <a:buChar char="•"/>
        <a:defRPr sz="2100" kern="1200">
          <a:solidFill>
            <a:schemeClr val="tx1"/>
          </a:solidFill>
          <a:latin typeface="+mn-lt"/>
          <a:ea typeface="+mn-ea"/>
          <a:cs typeface="+mn-cs"/>
        </a:defRPr>
      </a:lvl6pPr>
      <a:lvl7pPr marL="3480275" indent="-267713" algn="l" defTabSz="1070854" rtl="0" eaLnBrk="1" latinLnBrk="0" hangingPunct="1">
        <a:lnSpc>
          <a:spcPct val="90000"/>
        </a:lnSpc>
        <a:spcBef>
          <a:spcPts val="586"/>
        </a:spcBef>
        <a:buFont typeface="Arial" panose="020B0604020202020204" pitchFamily="34" charset="0"/>
        <a:buChar char="•"/>
        <a:defRPr sz="2100" kern="1200">
          <a:solidFill>
            <a:schemeClr val="tx1"/>
          </a:solidFill>
          <a:latin typeface="+mn-lt"/>
          <a:ea typeface="+mn-ea"/>
          <a:cs typeface="+mn-cs"/>
        </a:defRPr>
      </a:lvl7pPr>
      <a:lvl8pPr marL="4015702" indent="-267713" algn="l" defTabSz="1070854" rtl="0" eaLnBrk="1" latinLnBrk="0" hangingPunct="1">
        <a:lnSpc>
          <a:spcPct val="90000"/>
        </a:lnSpc>
        <a:spcBef>
          <a:spcPts val="586"/>
        </a:spcBef>
        <a:buFont typeface="Arial" panose="020B0604020202020204" pitchFamily="34" charset="0"/>
        <a:buChar char="•"/>
        <a:defRPr sz="2100" kern="1200">
          <a:solidFill>
            <a:schemeClr val="tx1"/>
          </a:solidFill>
          <a:latin typeface="+mn-lt"/>
          <a:ea typeface="+mn-ea"/>
          <a:cs typeface="+mn-cs"/>
        </a:defRPr>
      </a:lvl8pPr>
      <a:lvl9pPr marL="4551129" indent="-267713" algn="l" defTabSz="1070854" rtl="0" eaLnBrk="1" latinLnBrk="0" hangingPunct="1">
        <a:lnSpc>
          <a:spcPct val="90000"/>
        </a:lnSpc>
        <a:spcBef>
          <a:spcPts val="586"/>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070854" rtl="0" eaLnBrk="1" latinLnBrk="0" hangingPunct="1">
        <a:defRPr sz="2100" kern="1200">
          <a:solidFill>
            <a:schemeClr val="tx1"/>
          </a:solidFill>
          <a:latin typeface="+mn-lt"/>
          <a:ea typeface="+mn-ea"/>
          <a:cs typeface="+mn-cs"/>
        </a:defRPr>
      </a:lvl1pPr>
      <a:lvl2pPr marL="535427" algn="l" defTabSz="1070854" rtl="0" eaLnBrk="1" latinLnBrk="0" hangingPunct="1">
        <a:defRPr sz="2100" kern="1200">
          <a:solidFill>
            <a:schemeClr val="tx1"/>
          </a:solidFill>
          <a:latin typeface="+mn-lt"/>
          <a:ea typeface="+mn-ea"/>
          <a:cs typeface="+mn-cs"/>
        </a:defRPr>
      </a:lvl2pPr>
      <a:lvl3pPr marL="1070854" algn="l" defTabSz="1070854" rtl="0" eaLnBrk="1" latinLnBrk="0" hangingPunct="1">
        <a:defRPr sz="2100" kern="1200">
          <a:solidFill>
            <a:schemeClr val="tx1"/>
          </a:solidFill>
          <a:latin typeface="+mn-lt"/>
          <a:ea typeface="+mn-ea"/>
          <a:cs typeface="+mn-cs"/>
        </a:defRPr>
      </a:lvl3pPr>
      <a:lvl4pPr marL="1606281" algn="l" defTabSz="1070854" rtl="0" eaLnBrk="1" latinLnBrk="0" hangingPunct="1">
        <a:defRPr sz="2100" kern="1200">
          <a:solidFill>
            <a:schemeClr val="tx1"/>
          </a:solidFill>
          <a:latin typeface="+mn-lt"/>
          <a:ea typeface="+mn-ea"/>
          <a:cs typeface="+mn-cs"/>
        </a:defRPr>
      </a:lvl4pPr>
      <a:lvl5pPr marL="2141708" algn="l" defTabSz="1070854" rtl="0" eaLnBrk="1" latinLnBrk="0" hangingPunct="1">
        <a:defRPr sz="2100" kern="1200">
          <a:solidFill>
            <a:schemeClr val="tx1"/>
          </a:solidFill>
          <a:latin typeface="+mn-lt"/>
          <a:ea typeface="+mn-ea"/>
          <a:cs typeface="+mn-cs"/>
        </a:defRPr>
      </a:lvl5pPr>
      <a:lvl6pPr marL="2677135" algn="l" defTabSz="1070854" rtl="0" eaLnBrk="1" latinLnBrk="0" hangingPunct="1">
        <a:defRPr sz="2100" kern="1200">
          <a:solidFill>
            <a:schemeClr val="tx1"/>
          </a:solidFill>
          <a:latin typeface="+mn-lt"/>
          <a:ea typeface="+mn-ea"/>
          <a:cs typeface="+mn-cs"/>
        </a:defRPr>
      </a:lvl6pPr>
      <a:lvl7pPr marL="3212562" algn="l" defTabSz="1070854" rtl="0" eaLnBrk="1" latinLnBrk="0" hangingPunct="1">
        <a:defRPr sz="2100" kern="1200">
          <a:solidFill>
            <a:schemeClr val="tx1"/>
          </a:solidFill>
          <a:latin typeface="+mn-lt"/>
          <a:ea typeface="+mn-ea"/>
          <a:cs typeface="+mn-cs"/>
        </a:defRPr>
      </a:lvl7pPr>
      <a:lvl8pPr marL="3747988" algn="l" defTabSz="1070854" rtl="0" eaLnBrk="1" latinLnBrk="0" hangingPunct="1">
        <a:defRPr sz="2100" kern="1200">
          <a:solidFill>
            <a:schemeClr val="tx1"/>
          </a:solidFill>
          <a:latin typeface="+mn-lt"/>
          <a:ea typeface="+mn-ea"/>
          <a:cs typeface="+mn-cs"/>
        </a:defRPr>
      </a:lvl8pPr>
      <a:lvl9pPr marL="4283415" algn="l" defTabSz="107085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ILS%20-%20vedio/ECC%20UK%20RC.flv"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hyperlink" Target="ILS%20-%20vedio/BLS%20on%20an%20adult.flv"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hyperlink" Target="ILS%20-%20vedio/Mr.%20Bean%20-%20Heart%20Attack%20%20%20First%20Aid%20-trimed.mp4"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ILS%20-%20vedio/Ventricular%20Fibrillation-3.flv"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hyperlink" Target="Arrest%20Rhythem-4.flv" TargetMode="Externa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hyperlink" Target="ILS%20-%20vedio/delivering%20shock-5.flv"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3.jpeg"/><Relationship Id="rId5" Type="http://schemas.openxmlformats.org/officeDocument/2006/relationships/hyperlink" Target="ILS%20-%20vedio/Defibrillator%20usage%202.mp4" TargetMode="External"/><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B413C3F-D2F4-D347-9F3A-C35CE837A77A}"/>
              </a:ext>
            </a:extLst>
          </p:cNvPr>
          <p:cNvSpPr>
            <a:spLocks noGrp="1"/>
          </p:cNvSpPr>
          <p:nvPr>
            <p:ph type="ctrTitle"/>
          </p:nvPr>
        </p:nvSpPr>
        <p:spPr/>
        <p:txBody>
          <a:bodyPr/>
          <a:lstStyle/>
          <a:p>
            <a:r>
              <a:rPr lang="en-US" b="1" dirty="0">
                <a:solidFill>
                  <a:schemeClr val="accent1"/>
                </a:solidFill>
              </a:rPr>
              <a:t>CARDIOPULMONARY RESUSCITATION </a:t>
            </a:r>
          </a:p>
        </p:txBody>
      </p:sp>
      <p:sp>
        <p:nvSpPr>
          <p:cNvPr id="3" name="Content Placeholder 2">
            <a:extLst>
              <a:ext uri="{FF2B5EF4-FFF2-40B4-BE49-F238E27FC236}">
                <a16:creationId xmlns:a16="http://schemas.microsoft.com/office/drawing/2014/main" xmlns="" id="{4CF1E745-2F9E-4048-8A6A-D05A465F3CC9}"/>
              </a:ext>
            </a:extLst>
          </p:cNvPr>
          <p:cNvSpPr>
            <a:spLocks noGrp="1"/>
          </p:cNvSpPr>
          <p:nvPr>
            <p:ph type="subTitle" idx="1"/>
          </p:nvPr>
        </p:nvSpPr>
        <p:spPr/>
        <p:txBody>
          <a:bodyPr/>
          <a:lstStyle/>
          <a:p>
            <a:endParaRPr lang="en-US" dirty="0"/>
          </a:p>
          <a:p>
            <a:endParaRPr lang="en-US" dirty="0"/>
          </a:p>
          <a:p>
            <a:r>
              <a:rPr lang="en-US"/>
              <a:t>DR NILMINI WIJESURIYA        </a:t>
            </a:r>
            <a:endParaRPr lang="en-US" dirty="0"/>
          </a:p>
        </p:txBody>
      </p:sp>
    </p:spTree>
    <p:extLst>
      <p:ext uri="{BB962C8B-B14F-4D97-AF65-F5344CB8AC3E}">
        <p14:creationId xmlns:p14="http://schemas.microsoft.com/office/powerpoint/2010/main" val="2219967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ctrTitle"/>
          </p:nvPr>
        </p:nvSpPr>
        <p:spPr>
          <a:xfrm>
            <a:off x="2275027" y="606838"/>
            <a:ext cx="8277404" cy="3401873"/>
          </a:xfrm>
          <a:solidFill>
            <a:srgbClr val="002060"/>
          </a:solidFill>
        </p:spPr>
        <p:txBody>
          <a:bodyPr/>
          <a:lstStyle/>
          <a:p>
            <a:pPr algn="l" eaLnBrk="1" hangingPunct="1"/>
            <a:r>
              <a:rPr lang="en-GB" sz="2300" dirty="0">
                <a:latin typeface="Arial" panose="020B0604020202020204" pitchFamily="34" charset="0"/>
              </a:rPr>
              <a:t/>
            </a:r>
            <a:br>
              <a:rPr lang="en-GB" sz="2300" dirty="0">
                <a:latin typeface="Arial" panose="020B0604020202020204" pitchFamily="34" charset="0"/>
              </a:rPr>
            </a:br>
            <a:r>
              <a:rPr lang="en-GB" b="1" dirty="0">
                <a:solidFill>
                  <a:srgbClr val="FFFF00"/>
                </a:solidFill>
                <a:latin typeface="Arial" panose="020B0604020202020204" pitchFamily="34" charset="0"/>
              </a:rPr>
              <a:t>Who are at risk of Cardiac Arrest ? </a:t>
            </a:r>
          </a:p>
        </p:txBody>
      </p:sp>
      <p:pic>
        <p:nvPicPr>
          <p:cNvPr id="2" name="Picture 1"/>
          <p:cNvPicPr>
            <a:picLocks noChangeAspect="1"/>
          </p:cNvPicPr>
          <p:nvPr/>
        </p:nvPicPr>
        <p:blipFill>
          <a:blip r:embed="rId3"/>
          <a:stretch>
            <a:fillRect/>
          </a:stretch>
        </p:blipFill>
        <p:spPr>
          <a:xfrm>
            <a:off x="7851491" y="4008711"/>
            <a:ext cx="2700940" cy="4825361"/>
          </a:xfrm>
          <a:prstGeom prst="rect">
            <a:avLst/>
          </a:prstGeom>
        </p:spPr>
      </p:pic>
    </p:spTree>
    <p:extLst>
      <p:ext uri="{BB962C8B-B14F-4D97-AF65-F5344CB8AC3E}">
        <p14:creationId xmlns:p14="http://schemas.microsoft.com/office/powerpoint/2010/main" val="50096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solidFill>
            <a:srgbClr val="002060"/>
          </a:solidFill>
        </p:spPr>
        <p:txBody>
          <a:bodyPr/>
          <a:lstStyle/>
          <a:p>
            <a:r>
              <a:rPr lang="en-US" b="1" kern="0" dirty="0">
                <a:solidFill>
                  <a:srgbClr val="FFFF00"/>
                </a:solidFill>
                <a:effectLst>
                  <a:outerShdw blurRad="38100" dist="38100" dir="2700000" algn="tl">
                    <a:srgbClr val="C0C0C0"/>
                  </a:outerShdw>
                </a:effectLst>
                <a:latin typeface="Arial"/>
              </a:rPr>
              <a:t>Heart Attack – </a:t>
            </a:r>
            <a:r>
              <a:rPr lang="en-US" sz="5600" b="1" kern="0" dirty="0">
                <a:solidFill>
                  <a:srgbClr val="FFFF00"/>
                </a:solidFill>
                <a:effectLst>
                  <a:outerShdw blurRad="38100" dist="38100" dir="2700000" algn="tl">
                    <a:srgbClr val="C0C0C0"/>
                  </a:outerShdw>
                </a:effectLst>
                <a:latin typeface="Arial"/>
              </a:rPr>
              <a:t>ACS </a:t>
            </a:r>
            <a:endParaRPr lang="en-AU" sz="5600" b="1" dirty="0">
              <a:solidFill>
                <a:srgbClr val="FFFF00"/>
              </a:solidFill>
            </a:endParaRPr>
          </a:p>
        </p:txBody>
      </p:sp>
      <p:sp>
        <p:nvSpPr>
          <p:cNvPr id="37891" name="Content Placeholder 2"/>
          <p:cNvSpPr>
            <a:spLocks noGrp="1"/>
          </p:cNvSpPr>
          <p:nvPr>
            <p:ph idx="1"/>
          </p:nvPr>
        </p:nvSpPr>
        <p:spPr/>
        <p:txBody>
          <a:bodyPr/>
          <a:lstStyle/>
          <a:p>
            <a:pPr>
              <a:defRPr/>
            </a:pPr>
            <a:r>
              <a:rPr lang="en-AU" b="1" dirty="0"/>
              <a:t>Cardiovascular disease accounts for around 40% of all adult deaths .</a:t>
            </a:r>
          </a:p>
          <a:p>
            <a:pPr>
              <a:defRPr/>
            </a:pPr>
            <a:r>
              <a:rPr lang="en-AU" b="1" dirty="0"/>
              <a:t>Sudden Cardiac arrest is responsible for more than 60% of adult deaths from coronary artery disease.</a:t>
            </a:r>
          </a:p>
          <a:p>
            <a:pPr>
              <a:defRPr/>
            </a:pPr>
            <a:r>
              <a:rPr lang="en-AU" b="1" dirty="0"/>
              <a:t>One third </a:t>
            </a:r>
            <a:r>
              <a:rPr lang="en-AU" dirty="0"/>
              <a:t>of all people developing myocardial infarction die before reaching hospital</a:t>
            </a:r>
            <a:r>
              <a:rPr lang="en-AU" b="1" dirty="0"/>
              <a:t> .</a:t>
            </a:r>
          </a:p>
          <a:p>
            <a:pPr marL="0" indent="0">
              <a:lnSpc>
                <a:spcPct val="107000"/>
              </a:lnSpc>
              <a:spcBef>
                <a:spcPts val="0"/>
              </a:spcBef>
              <a:spcAft>
                <a:spcPts val="937"/>
              </a:spcAft>
              <a:tabLst>
                <a:tab pos="330924" algn="l"/>
              </a:tabLst>
              <a:defRPr/>
            </a:pPr>
            <a:r>
              <a:rPr lang="en-US" dirty="0">
                <a:solidFill>
                  <a:prstClr val="black"/>
                </a:solidFill>
                <a:ea typeface="Calibri" panose="020F0502020204030204" pitchFamily="34" charset="0"/>
                <a:cs typeface="Times New Roman" panose="02020603050405020304" pitchFamily="18" charset="0"/>
              </a:rPr>
              <a:t> Most of them die </a:t>
            </a:r>
            <a:r>
              <a:rPr lang="en-US" b="1" dirty="0">
                <a:solidFill>
                  <a:prstClr val="black"/>
                </a:solidFill>
                <a:ea typeface="Calibri" panose="020F0502020204030204" pitchFamily="34" charset="0"/>
                <a:cs typeface="Times New Roman" panose="02020603050405020304" pitchFamily="18" charset="0"/>
              </a:rPr>
              <a:t>within an hour </a:t>
            </a:r>
            <a:r>
              <a:rPr lang="en-US" dirty="0">
                <a:solidFill>
                  <a:prstClr val="black"/>
                </a:solidFill>
                <a:ea typeface="Calibri" panose="020F0502020204030204" pitchFamily="34" charset="0"/>
                <a:cs typeface="Times New Roman" panose="02020603050405020304" pitchFamily="18" charset="0"/>
              </a:rPr>
              <a:t>of the onset of acute symptoms. </a:t>
            </a:r>
          </a:p>
          <a:p>
            <a:pPr>
              <a:defRPr/>
            </a:pPr>
            <a:endParaRPr lang="en-AU" b="1" dirty="0"/>
          </a:p>
          <a:p>
            <a:pPr>
              <a:buFontTx/>
              <a:buNone/>
              <a:defRPr/>
            </a:pPr>
            <a:endParaRPr lang="en-AU" b="1" dirty="0"/>
          </a:p>
          <a:p>
            <a:pPr>
              <a:defRPr/>
            </a:pPr>
            <a:endParaRPr lang="en-AU" dirty="0"/>
          </a:p>
        </p:txBody>
      </p:sp>
    </p:spTree>
    <p:extLst>
      <p:ext uri="{BB962C8B-B14F-4D97-AF65-F5344CB8AC3E}">
        <p14:creationId xmlns:p14="http://schemas.microsoft.com/office/powerpoint/2010/main" val="249783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0" descr="man clutch chest heart attack sil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810" y="19431"/>
            <a:ext cx="5217334" cy="932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7719" name="Rectangle 7"/>
          <p:cNvSpPr>
            <a:spLocks noGrp="1" noChangeArrowheads="1"/>
          </p:cNvSpPr>
          <p:nvPr>
            <p:ph type="title"/>
          </p:nvPr>
        </p:nvSpPr>
        <p:spPr>
          <a:xfrm>
            <a:off x="1942028" y="384289"/>
            <a:ext cx="8764310" cy="1554427"/>
          </a:xfrm>
        </p:spPr>
        <p:txBody>
          <a:bodyPr/>
          <a:lstStyle/>
          <a:p>
            <a:pPr algn="l" eaLnBrk="1" hangingPunct="1">
              <a:defRPr/>
            </a:pPr>
            <a:r>
              <a:rPr lang="en-US" dirty="0">
                <a:effectLst>
                  <a:outerShdw blurRad="38100" dist="38100" dir="2700000" algn="tl">
                    <a:srgbClr val="C0C0C0"/>
                  </a:outerShdw>
                </a:effectLst>
              </a:rPr>
              <a:t>Heart Attack</a:t>
            </a:r>
          </a:p>
        </p:txBody>
      </p:sp>
      <p:sp>
        <p:nvSpPr>
          <p:cNvPr id="627720" name="Rectangle 8"/>
          <p:cNvSpPr>
            <a:spLocks noGrp="1" noChangeArrowheads="1"/>
          </p:cNvSpPr>
          <p:nvPr>
            <p:ph type="body" sz="half" idx="1"/>
          </p:nvPr>
        </p:nvSpPr>
        <p:spPr>
          <a:xfrm>
            <a:off x="1010116" y="1938717"/>
            <a:ext cx="4935264" cy="6155100"/>
          </a:xfrm>
        </p:spPr>
        <p:txBody>
          <a:bodyPr/>
          <a:lstStyle/>
          <a:p>
            <a:pPr lvl="1" eaLnBrk="1" hangingPunct="1"/>
            <a:r>
              <a:rPr lang="en-US" dirty="0"/>
              <a:t>Call  for help…1990</a:t>
            </a:r>
          </a:p>
          <a:p>
            <a:pPr lvl="1" eaLnBrk="1" hangingPunct="1"/>
            <a:r>
              <a:rPr lang="en-US" dirty="0"/>
              <a:t>Make victim comfortable</a:t>
            </a:r>
          </a:p>
          <a:p>
            <a:pPr lvl="1" eaLnBrk="1" hangingPunct="1"/>
            <a:r>
              <a:rPr lang="en-US" dirty="0"/>
              <a:t>Loosen tight clothing</a:t>
            </a:r>
          </a:p>
          <a:p>
            <a:pPr lvl="1" eaLnBrk="1" hangingPunct="1"/>
            <a:r>
              <a:rPr lang="en-US" dirty="0"/>
              <a:t>Check for medication</a:t>
            </a:r>
          </a:p>
          <a:p>
            <a:pPr lvl="1" eaLnBrk="1" hangingPunct="1"/>
            <a:r>
              <a:rPr lang="en-US" dirty="0"/>
              <a:t>Keep victim still</a:t>
            </a:r>
          </a:p>
          <a:p>
            <a:pPr lvl="1" eaLnBrk="1" hangingPunct="1"/>
            <a:r>
              <a:rPr lang="en-US" dirty="0"/>
              <a:t>150–300 mg chewable aspirin early to  adults with </a:t>
            </a:r>
            <a:r>
              <a:rPr lang="en-US" b="1" dirty="0"/>
              <a:t>chest pain due to  suspected myocardial infarction </a:t>
            </a:r>
          </a:p>
          <a:p>
            <a:pPr lvl="1" eaLnBrk="1" hangingPunct="1"/>
            <a:r>
              <a:rPr lang="en-US" dirty="0"/>
              <a:t>Early medical advice .. </a:t>
            </a:r>
          </a:p>
          <a:p>
            <a:pPr lvl="1" eaLnBrk="1" hangingPunct="1"/>
            <a:r>
              <a:rPr lang="en-US" dirty="0"/>
              <a:t>PCI facilitated Hospital</a:t>
            </a:r>
          </a:p>
        </p:txBody>
      </p:sp>
    </p:spTree>
    <p:extLst>
      <p:ext uri="{BB962C8B-B14F-4D97-AF65-F5344CB8AC3E}">
        <p14:creationId xmlns:p14="http://schemas.microsoft.com/office/powerpoint/2010/main" val="3201522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7720">
                                            <p:txEl>
                                              <p:pRg st="0" end="0"/>
                                            </p:txEl>
                                          </p:spTgt>
                                        </p:tgtEl>
                                        <p:attrNameLst>
                                          <p:attrName>style.visibility</p:attrName>
                                        </p:attrNameLst>
                                      </p:cBhvr>
                                      <p:to>
                                        <p:strVal val="visible"/>
                                      </p:to>
                                    </p:set>
                                    <p:animEffect transition="in" filter="fade">
                                      <p:cBhvr>
                                        <p:cTn id="7" dur="500"/>
                                        <p:tgtEl>
                                          <p:spTgt spid="6277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7720">
                                            <p:txEl>
                                              <p:pRg st="1" end="1"/>
                                            </p:txEl>
                                          </p:spTgt>
                                        </p:tgtEl>
                                        <p:attrNameLst>
                                          <p:attrName>style.visibility</p:attrName>
                                        </p:attrNameLst>
                                      </p:cBhvr>
                                      <p:to>
                                        <p:strVal val="visible"/>
                                      </p:to>
                                    </p:set>
                                    <p:animEffect transition="in" filter="fade">
                                      <p:cBhvr>
                                        <p:cTn id="12" dur="500"/>
                                        <p:tgtEl>
                                          <p:spTgt spid="62772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7720">
                                            <p:txEl>
                                              <p:pRg st="2" end="2"/>
                                            </p:txEl>
                                          </p:spTgt>
                                        </p:tgtEl>
                                        <p:attrNameLst>
                                          <p:attrName>style.visibility</p:attrName>
                                        </p:attrNameLst>
                                      </p:cBhvr>
                                      <p:to>
                                        <p:strVal val="visible"/>
                                      </p:to>
                                    </p:set>
                                    <p:animEffect transition="in" filter="fade">
                                      <p:cBhvr>
                                        <p:cTn id="17" dur="500"/>
                                        <p:tgtEl>
                                          <p:spTgt spid="62772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27720">
                                            <p:txEl>
                                              <p:pRg st="3" end="3"/>
                                            </p:txEl>
                                          </p:spTgt>
                                        </p:tgtEl>
                                        <p:attrNameLst>
                                          <p:attrName>style.visibility</p:attrName>
                                        </p:attrNameLst>
                                      </p:cBhvr>
                                      <p:to>
                                        <p:strVal val="visible"/>
                                      </p:to>
                                    </p:set>
                                    <p:animEffect transition="in" filter="fade">
                                      <p:cBhvr>
                                        <p:cTn id="22" dur="500"/>
                                        <p:tgtEl>
                                          <p:spTgt spid="62772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7720">
                                            <p:txEl>
                                              <p:pRg st="4" end="4"/>
                                            </p:txEl>
                                          </p:spTgt>
                                        </p:tgtEl>
                                        <p:attrNameLst>
                                          <p:attrName>style.visibility</p:attrName>
                                        </p:attrNameLst>
                                      </p:cBhvr>
                                      <p:to>
                                        <p:strVal val="visible"/>
                                      </p:to>
                                    </p:set>
                                    <p:animEffect transition="in" filter="fade">
                                      <p:cBhvr>
                                        <p:cTn id="27" dur="500"/>
                                        <p:tgtEl>
                                          <p:spTgt spid="6277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27720">
                                            <p:txEl>
                                              <p:pRg st="0" end="0"/>
                                            </p:txEl>
                                          </p:spTgt>
                                        </p:tgtEl>
                                        <p:attrNameLst>
                                          <p:attrName>style.visibility</p:attrName>
                                        </p:attrNameLst>
                                      </p:cBhvr>
                                      <p:to>
                                        <p:strVal val="visible"/>
                                      </p:to>
                                    </p:set>
                                    <p:anim calcmode="lin" valueType="num">
                                      <p:cBhvr additive="base">
                                        <p:cTn id="32" dur="500" fill="hold"/>
                                        <p:tgtEl>
                                          <p:spTgt spid="62772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277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27720">
                                            <p:txEl>
                                              <p:pRg st="1" end="1"/>
                                            </p:txEl>
                                          </p:spTgt>
                                        </p:tgtEl>
                                        <p:attrNameLst>
                                          <p:attrName>style.visibility</p:attrName>
                                        </p:attrNameLst>
                                      </p:cBhvr>
                                      <p:to>
                                        <p:strVal val="visible"/>
                                      </p:to>
                                    </p:set>
                                    <p:anim calcmode="lin" valueType="num">
                                      <p:cBhvr additive="base">
                                        <p:cTn id="38" dur="500" fill="hold"/>
                                        <p:tgtEl>
                                          <p:spTgt spid="627720">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27720">
                                            <p:txEl>
                                              <p:pRg st="1" end="1"/>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627720">
                                            <p:txEl>
                                              <p:pRg st="2" end="2"/>
                                            </p:txEl>
                                          </p:spTgt>
                                        </p:tgtEl>
                                        <p:attrNameLst>
                                          <p:attrName>style.visibility</p:attrName>
                                        </p:attrNameLst>
                                      </p:cBhvr>
                                      <p:to>
                                        <p:strVal val="visible"/>
                                      </p:to>
                                    </p:set>
                                    <p:anim calcmode="lin" valueType="num">
                                      <p:cBhvr additive="base">
                                        <p:cTn id="42" dur="500" fill="hold"/>
                                        <p:tgtEl>
                                          <p:spTgt spid="627720">
                                            <p:txEl>
                                              <p:pRg st="2" end="2"/>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27720">
                                            <p:txEl>
                                              <p:pRg st="2" end="2"/>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627720">
                                            <p:txEl>
                                              <p:pRg st="3" end="3"/>
                                            </p:txEl>
                                          </p:spTgt>
                                        </p:tgtEl>
                                        <p:attrNameLst>
                                          <p:attrName>style.visibility</p:attrName>
                                        </p:attrNameLst>
                                      </p:cBhvr>
                                      <p:to>
                                        <p:strVal val="visible"/>
                                      </p:to>
                                    </p:set>
                                    <p:anim calcmode="lin" valueType="num">
                                      <p:cBhvr additive="base">
                                        <p:cTn id="46" dur="500" fill="hold"/>
                                        <p:tgtEl>
                                          <p:spTgt spid="627720">
                                            <p:txEl>
                                              <p:pRg st="3" end="3"/>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27720">
                                            <p:txEl>
                                              <p:pRg st="3" end="3"/>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627720">
                                            <p:txEl>
                                              <p:pRg st="4" end="4"/>
                                            </p:txEl>
                                          </p:spTgt>
                                        </p:tgtEl>
                                        <p:attrNameLst>
                                          <p:attrName>style.visibility</p:attrName>
                                        </p:attrNameLst>
                                      </p:cBhvr>
                                      <p:to>
                                        <p:strVal val="visible"/>
                                      </p:to>
                                    </p:set>
                                    <p:anim calcmode="lin" valueType="num">
                                      <p:cBhvr additive="base">
                                        <p:cTn id="50" dur="500" fill="hold"/>
                                        <p:tgtEl>
                                          <p:spTgt spid="627720">
                                            <p:txEl>
                                              <p:pRg st="4" end="4"/>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27720">
                                            <p:txEl>
                                              <p:pRg st="4" end="4"/>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627720">
                                            <p:txEl>
                                              <p:pRg st="5" end="5"/>
                                            </p:txEl>
                                          </p:spTgt>
                                        </p:tgtEl>
                                        <p:attrNameLst>
                                          <p:attrName>style.visibility</p:attrName>
                                        </p:attrNameLst>
                                      </p:cBhvr>
                                      <p:to>
                                        <p:strVal val="visible"/>
                                      </p:to>
                                    </p:set>
                                    <p:anim calcmode="lin" valueType="num">
                                      <p:cBhvr additive="base">
                                        <p:cTn id="54" dur="500" fill="hold"/>
                                        <p:tgtEl>
                                          <p:spTgt spid="627720">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627720">
                                            <p:txEl>
                                              <p:pRg st="5" end="5"/>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627720">
                                            <p:txEl>
                                              <p:pRg st="6" end="6"/>
                                            </p:txEl>
                                          </p:spTgt>
                                        </p:tgtEl>
                                        <p:attrNameLst>
                                          <p:attrName>style.visibility</p:attrName>
                                        </p:attrNameLst>
                                      </p:cBhvr>
                                      <p:to>
                                        <p:strVal val="visible"/>
                                      </p:to>
                                    </p:set>
                                    <p:anim calcmode="lin" valueType="num">
                                      <p:cBhvr additive="base">
                                        <p:cTn id="58" dur="500" fill="hold"/>
                                        <p:tgtEl>
                                          <p:spTgt spid="627720">
                                            <p:txEl>
                                              <p:pRg st="6" end="6"/>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27720">
                                            <p:txEl>
                                              <p:pRg st="6" end="6"/>
                                            </p:txEl>
                                          </p:spTgt>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627720">
                                            <p:txEl>
                                              <p:pRg st="7" end="7"/>
                                            </p:txEl>
                                          </p:spTgt>
                                        </p:tgtEl>
                                        <p:attrNameLst>
                                          <p:attrName>style.visibility</p:attrName>
                                        </p:attrNameLst>
                                      </p:cBhvr>
                                      <p:to>
                                        <p:strVal val="visible"/>
                                      </p:to>
                                    </p:set>
                                    <p:anim calcmode="lin" valueType="num">
                                      <p:cBhvr additive="base">
                                        <p:cTn id="62" dur="500" fill="hold"/>
                                        <p:tgtEl>
                                          <p:spTgt spid="627720">
                                            <p:txEl>
                                              <p:pRg st="7" end="7"/>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62772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2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a:lstStyle/>
          <a:p>
            <a:r>
              <a:rPr lang="en-US" b="1" dirty="0">
                <a:solidFill>
                  <a:srgbClr val="FFFF00"/>
                </a:solidFill>
              </a:rPr>
              <a:t>Acute coronary syndromes</a:t>
            </a:r>
          </a:p>
        </p:txBody>
      </p:sp>
      <p:sp>
        <p:nvSpPr>
          <p:cNvPr id="3" name="Content Placeholder 2"/>
          <p:cNvSpPr>
            <a:spLocks noGrp="1"/>
          </p:cNvSpPr>
          <p:nvPr>
            <p:ph idx="1"/>
          </p:nvPr>
        </p:nvSpPr>
        <p:spPr/>
        <p:txBody>
          <a:bodyPr/>
          <a:lstStyle/>
          <a:p>
            <a:pPr marL="0" indent="0">
              <a:buNone/>
            </a:pPr>
            <a:r>
              <a:rPr lang="en-US" b="1" dirty="0"/>
              <a:t>Immediate treatment for all ACS</a:t>
            </a:r>
          </a:p>
          <a:p>
            <a:r>
              <a:rPr lang="en-US" dirty="0"/>
              <a:t>Aspirin 300 mg orally (crush/chew)</a:t>
            </a:r>
          </a:p>
          <a:p>
            <a:r>
              <a:rPr lang="en-US" dirty="0"/>
              <a:t>Nitrate (GTN spray or tablet) if SBP &gt; 90 mmHg</a:t>
            </a:r>
          </a:p>
          <a:p>
            <a:r>
              <a:rPr lang="en-US" dirty="0"/>
              <a:t>Oxygen if appropriate –SpO2- 94-98%</a:t>
            </a:r>
          </a:p>
          <a:p>
            <a:r>
              <a:rPr lang="en-US" dirty="0"/>
              <a:t>Morphine IV </a:t>
            </a:r>
          </a:p>
          <a:p>
            <a:r>
              <a:rPr lang="en-US" dirty="0"/>
              <a:t>Arrange emergency ECG &amp; reperfusion therapy (PCI vs </a:t>
            </a:r>
            <a:r>
              <a:rPr lang="en-US" dirty="0" err="1"/>
              <a:t>Thrombolytics</a:t>
            </a:r>
            <a:r>
              <a:rPr lang="en-US" dirty="0"/>
              <a:t>) </a:t>
            </a:r>
          </a:p>
          <a:p>
            <a:pPr marL="0" indent="0">
              <a:buNone/>
            </a:pPr>
            <a:r>
              <a:rPr lang="en-US" sz="2300" b="1" dirty="0"/>
              <a:t>     CPR is not a contraindication to administration of </a:t>
            </a:r>
            <a:r>
              <a:rPr lang="en-US" sz="2300" b="1" dirty="0" err="1"/>
              <a:t>thrombolytics</a:t>
            </a:r>
            <a:r>
              <a:rPr lang="en-US" dirty="0"/>
              <a:t>.</a:t>
            </a:r>
          </a:p>
          <a:p>
            <a:endParaRPr lang="en-US" dirty="0"/>
          </a:p>
        </p:txBody>
      </p:sp>
    </p:spTree>
    <p:extLst>
      <p:ext uri="{BB962C8B-B14F-4D97-AF65-F5344CB8AC3E}">
        <p14:creationId xmlns:p14="http://schemas.microsoft.com/office/powerpoint/2010/main" val="3110748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a:lstStyle/>
          <a:p>
            <a:r>
              <a:rPr lang="en-US" b="1" dirty="0">
                <a:solidFill>
                  <a:srgbClr val="FFFF00"/>
                </a:solidFill>
              </a:rPr>
              <a:t>Syncope</a:t>
            </a:r>
          </a:p>
        </p:txBody>
      </p:sp>
      <p:sp>
        <p:nvSpPr>
          <p:cNvPr id="7" name="Rectangle 6"/>
          <p:cNvSpPr/>
          <p:nvPr/>
        </p:nvSpPr>
        <p:spPr>
          <a:xfrm>
            <a:off x="2002428" y="2164087"/>
            <a:ext cx="8871809" cy="4227475"/>
          </a:xfrm>
          <a:prstGeom prst="rect">
            <a:avLst/>
          </a:prstGeom>
        </p:spPr>
        <p:txBody>
          <a:bodyPr wrap="square" lIns="107085" tIns="53543" rIns="107085" bIns="53543">
            <a:spAutoFit/>
          </a:bodyPr>
          <a:lstStyle/>
          <a:p>
            <a:r>
              <a:rPr lang="en-US" sz="3300" dirty="0">
                <a:solidFill>
                  <a:srgbClr val="C00000"/>
                </a:solidFill>
              </a:rPr>
              <a:t>High probability of arrhythmic syncope ….</a:t>
            </a:r>
          </a:p>
          <a:p>
            <a:endParaRPr lang="en-US" sz="3300" dirty="0">
              <a:solidFill>
                <a:srgbClr val="C00000"/>
              </a:solidFill>
            </a:endParaRPr>
          </a:p>
          <a:p>
            <a:pPr marL="334642" indent="-334642">
              <a:buFont typeface="Arial" panose="020B0604020202020204" pitchFamily="34" charset="0"/>
              <a:buChar char="•"/>
            </a:pPr>
            <a:r>
              <a:rPr lang="en-US" sz="3300" dirty="0"/>
              <a:t>syncope with no or only brief prodromal symptoms</a:t>
            </a:r>
          </a:p>
          <a:p>
            <a:pPr marL="334642" indent="-334642">
              <a:buFont typeface="Arial" panose="020B0604020202020204" pitchFamily="34" charset="0"/>
              <a:buChar char="•"/>
            </a:pPr>
            <a:r>
              <a:rPr lang="en-US" sz="3300" dirty="0"/>
              <a:t>syncope in the supine position</a:t>
            </a:r>
          </a:p>
          <a:p>
            <a:pPr marL="334642" indent="-334642">
              <a:buFont typeface="Arial" panose="020B0604020202020204" pitchFamily="34" charset="0"/>
              <a:buChar char="•"/>
            </a:pPr>
            <a:r>
              <a:rPr lang="en-US" sz="3300" dirty="0"/>
              <a:t>repeated episodes of unexplained syncope</a:t>
            </a:r>
          </a:p>
          <a:p>
            <a:pPr marL="334642" indent="-334642">
              <a:buFont typeface="Arial" panose="020B0604020202020204" pitchFamily="34" charset="0"/>
              <a:buChar char="•"/>
            </a:pPr>
            <a:r>
              <a:rPr lang="en-US" sz="3300" dirty="0"/>
              <a:t>syncope in individuals with a family history of sudden death or inherited cardiac condition</a:t>
            </a:r>
          </a:p>
        </p:txBody>
      </p:sp>
    </p:spTree>
    <p:extLst>
      <p:ext uri="{BB962C8B-B14F-4D97-AF65-F5344CB8AC3E}">
        <p14:creationId xmlns:p14="http://schemas.microsoft.com/office/powerpoint/2010/main" val="1479310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a:lstStyle/>
          <a:p>
            <a:r>
              <a:rPr lang="en-US" dirty="0"/>
              <a:t>Syncope</a:t>
            </a:r>
          </a:p>
        </p:txBody>
      </p:sp>
      <p:sp>
        <p:nvSpPr>
          <p:cNvPr id="7" name="Rectangle 6"/>
          <p:cNvSpPr/>
          <p:nvPr/>
        </p:nvSpPr>
        <p:spPr>
          <a:xfrm>
            <a:off x="2002428" y="2164087"/>
            <a:ext cx="8871809" cy="4227475"/>
          </a:xfrm>
          <a:prstGeom prst="rect">
            <a:avLst/>
          </a:prstGeom>
        </p:spPr>
        <p:txBody>
          <a:bodyPr wrap="square" lIns="107085" tIns="53543" rIns="107085" bIns="53543">
            <a:spAutoFit/>
          </a:bodyPr>
          <a:lstStyle/>
          <a:p>
            <a:r>
              <a:rPr lang="en-US" sz="3300" dirty="0">
                <a:solidFill>
                  <a:srgbClr val="C00000"/>
                </a:solidFill>
              </a:rPr>
              <a:t>High probability of arrhythmic syncope ….</a:t>
            </a:r>
          </a:p>
          <a:p>
            <a:endParaRPr lang="en-US" sz="3300" dirty="0">
              <a:solidFill>
                <a:srgbClr val="C00000"/>
              </a:solidFill>
            </a:endParaRPr>
          </a:p>
          <a:p>
            <a:pPr marL="334642" indent="-334642">
              <a:buFont typeface="Arial" panose="020B0604020202020204" pitchFamily="34" charset="0"/>
              <a:buChar char="•"/>
            </a:pPr>
            <a:r>
              <a:rPr lang="en-US" sz="3300" dirty="0">
                <a:solidFill>
                  <a:prstClr val="black"/>
                </a:solidFill>
              </a:rPr>
              <a:t>syncope with no or only brief prodromal symptoms</a:t>
            </a:r>
          </a:p>
          <a:p>
            <a:pPr marL="334642" indent="-334642">
              <a:buFont typeface="Arial" panose="020B0604020202020204" pitchFamily="34" charset="0"/>
              <a:buChar char="•"/>
            </a:pPr>
            <a:r>
              <a:rPr lang="en-US" sz="3300" dirty="0">
                <a:solidFill>
                  <a:prstClr val="black"/>
                </a:solidFill>
              </a:rPr>
              <a:t>syncope in the supine position</a:t>
            </a:r>
          </a:p>
          <a:p>
            <a:pPr marL="334642" indent="-334642">
              <a:buFont typeface="Arial" panose="020B0604020202020204" pitchFamily="34" charset="0"/>
              <a:buChar char="•"/>
            </a:pPr>
            <a:r>
              <a:rPr lang="en-US" sz="3300" dirty="0">
                <a:solidFill>
                  <a:prstClr val="black"/>
                </a:solidFill>
              </a:rPr>
              <a:t>repeated episodes of unexplained syncope</a:t>
            </a:r>
          </a:p>
          <a:p>
            <a:pPr marL="334642" indent="-334642">
              <a:buFont typeface="Arial" panose="020B0604020202020204" pitchFamily="34" charset="0"/>
              <a:buChar char="•"/>
            </a:pPr>
            <a:r>
              <a:rPr lang="en-US" sz="3300" dirty="0">
                <a:solidFill>
                  <a:prstClr val="black"/>
                </a:solidFill>
              </a:rPr>
              <a:t>syncope in individuals with a family history of sudden death or inherited cardiac condition</a:t>
            </a:r>
          </a:p>
        </p:txBody>
      </p:sp>
    </p:spTree>
    <p:extLst>
      <p:ext uri="{BB962C8B-B14F-4D97-AF65-F5344CB8AC3E}">
        <p14:creationId xmlns:p14="http://schemas.microsoft.com/office/powerpoint/2010/main" val="839820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pPr algn="l"/>
            <a:r>
              <a:rPr lang="en-US" dirty="0"/>
              <a:t>TIA/ Stroke</a:t>
            </a:r>
          </a:p>
        </p:txBody>
      </p:sp>
      <p:sp>
        <p:nvSpPr>
          <p:cNvPr id="129027" name="Text Placeholder 2"/>
          <p:cNvSpPr>
            <a:spLocks noGrp="1"/>
          </p:cNvSpPr>
          <p:nvPr>
            <p:ph type="body" sz="half" idx="1"/>
          </p:nvPr>
        </p:nvSpPr>
        <p:spPr>
          <a:xfrm>
            <a:off x="2109926" y="2422315"/>
            <a:ext cx="8033951" cy="1632149"/>
          </a:xfrm>
        </p:spPr>
        <p:txBody>
          <a:bodyPr>
            <a:normAutofit/>
          </a:bodyPr>
          <a:lstStyle/>
          <a:p>
            <a:pPr marL="0" indent="0"/>
            <a:r>
              <a:rPr lang="en-US" b="1" dirty="0"/>
              <a:t>Recognition</a:t>
            </a:r>
          </a:p>
          <a:p>
            <a:pPr marL="0" indent="0"/>
            <a:r>
              <a:rPr lang="en-US" dirty="0"/>
              <a:t>First  Aid providers must be trained in the      `  use  of FAST </a:t>
            </a:r>
          </a:p>
        </p:txBody>
      </p:sp>
      <p:pic>
        <p:nvPicPr>
          <p:cNvPr id="129028" name="Online Image Placeholder 4"/>
          <p:cNvPicPr>
            <a:picLocks noGrp="1" noChangeAspect="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2417975" y="4511859"/>
            <a:ext cx="5241003" cy="2392091"/>
          </a:xfrm>
        </p:spPr>
      </p:pic>
    </p:spTree>
    <p:extLst>
      <p:ext uri="{BB962C8B-B14F-4D97-AF65-F5344CB8AC3E}">
        <p14:creationId xmlns:p14="http://schemas.microsoft.com/office/powerpoint/2010/main" val="154652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normAutofit fontScale="90000"/>
          </a:bodyPr>
          <a:lstStyle/>
          <a:p>
            <a:pPr algn="l"/>
            <a:r>
              <a:rPr lang="en-US" dirty="0"/>
              <a:t/>
            </a:r>
            <a:br>
              <a:rPr lang="en-US" dirty="0"/>
            </a:br>
            <a:r>
              <a:rPr lang="en-US" dirty="0"/>
              <a:t>Bleeding</a:t>
            </a:r>
            <a:br>
              <a:rPr lang="en-US" dirty="0"/>
            </a:br>
            <a:endParaRPr lang="en-US" dirty="0"/>
          </a:p>
        </p:txBody>
      </p:sp>
      <p:sp>
        <p:nvSpPr>
          <p:cNvPr id="139267" name="Text Placeholder 2"/>
          <p:cNvSpPr>
            <a:spLocks noGrp="1"/>
          </p:cNvSpPr>
          <p:nvPr>
            <p:ph sz="half" idx="1"/>
          </p:nvPr>
        </p:nvSpPr>
        <p:spPr>
          <a:xfrm>
            <a:off x="892661" y="2482766"/>
            <a:ext cx="5518269" cy="6418375"/>
          </a:xfrm>
        </p:spPr>
        <p:txBody>
          <a:bodyPr/>
          <a:lstStyle/>
          <a:p>
            <a:pPr marL="0" indent="0"/>
            <a:r>
              <a:rPr lang="en-US" dirty="0"/>
              <a:t>Apply direct pressure, with or without a dressing, to control external bleeding where possible.</a:t>
            </a:r>
          </a:p>
          <a:p>
            <a:pPr marL="0" indent="0">
              <a:buNone/>
            </a:pPr>
            <a:endParaRPr lang="en-US" dirty="0"/>
          </a:p>
        </p:txBody>
      </p:sp>
      <p:sp>
        <p:nvSpPr>
          <p:cNvPr id="139268" name="Content Placeholder 4"/>
          <p:cNvSpPr>
            <a:spLocks noGrp="1"/>
          </p:cNvSpPr>
          <p:nvPr>
            <p:ph sz="half" idx="2"/>
          </p:nvPr>
        </p:nvSpPr>
        <p:spPr/>
        <p:txBody>
          <a:bodyPr/>
          <a:lstStyle/>
          <a:p>
            <a:pPr marL="0" indent="0">
              <a:buNone/>
            </a:pPr>
            <a:r>
              <a:rPr lang="en-US" dirty="0"/>
              <a:t> </a:t>
            </a:r>
          </a:p>
        </p:txBody>
      </p:sp>
      <p:pic>
        <p:nvPicPr>
          <p:cNvPr id="139269"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0036" y="5522536"/>
            <a:ext cx="3580789" cy="3201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885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ChangeArrowheads="1"/>
          </p:cNvSpPr>
          <p:nvPr>
            <p:ph type="body" idx="1"/>
          </p:nvPr>
        </p:nvSpPr>
        <p:spPr>
          <a:xfrm>
            <a:off x="2109927" y="829028"/>
            <a:ext cx="8764310" cy="7668507"/>
          </a:xfrm>
        </p:spPr>
        <p:txBody>
          <a:bodyPr/>
          <a:lstStyle/>
          <a:p>
            <a:pPr eaLnBrk="1" hangingPunct="1"/>
            <a:r>
              <a:rPr lang="en-US" sz="5600"/>
              <a:t>In some situations, a tourniquet is applied first  </a:t>
            </a:r>
          </a:p>
        </p:txBody>
      </p:sp>
      <p:pic>
        <p:nvPicPr>
          <p:cNvPr id="14131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4675" y="3868796"/>
            <a:ext cx="4191113" cy="46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851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09927" y="373497"/>
            <a:ext cx="8764310" cy="956805"/>
          </a:xfrm>
          <a:solidFill>
            <a:srgbClr val="002060"/>
          </a:solidFill>
        </p:spPr>
        <p:txBody>
          <a:bodyPr>
            <a:normAutofit fontScale="90000"/>
          </a:bodyPr>
          <a:lstStyle/>
          <a:p>
            <a:r>
              <a:rPr lang="en-US" dirty="0"/>
              <a:t/>
            </a:r>
            <a:br>
              <a:rPr lang="en-US" dirty="0"/>
            </a:br>
            <a:r>
              <a:rPr lang="en-US" b="1" dirty="0">
                <a:solidFill>
                  <a:srgbClr val="FFFF00"/>
                </a:solidFill>
              </a:rPr>
              <a:t>Life-threatening asthma</a:t>
            </a:r>
            <a:r>
              <a:rPr lang="en-US" dirty="0"/>
              <a:t/>
            </a:r>
            <a:br>
              <a:rPr lang="en-US" dirty="0"/>
            </a:br>
            <a:endParaRPr lang="en-US" dirty="0"/>
          </a:p>
        </p:txBody>
      </p:sp>
      <p:sp>
        <p:nvSpPr>
          <p:cNvPr id="4" name="Content Placeholder 3"/>
          <p:cNvSpPr>
            <a:spLocks noGrp="1"/>
          </p:cNvSpPr>
          <p:nvPr>
            <p:ph type="body" sz="half" idx="1"/>
          </p:nvPr>
        </p:nvSpPr>
        <p:spPr>
          <a:xfrm>
            <a:off x="7060139" y="2017143"/>
            <a:ext cx="4301004" cy="6155100"/>
          </a:xfrm>
          <a:solidFill>
            <a:schemeClr val="accent3">
              <a:lumMod val="40000"/>
              <a:lumOff val="60000"/>
            </a:schemeClr>
          </a:solidFill>
        </p:spPr>
        <p:txBody>
          <a:bodyPr/>
          <a:lstStyle/>
          <a:p>
            <a:r>
              <a:rPr lang="en-US" sz="2300" dirty="0"/>
              <a:t>A,B,C,D,E approach / Call for Help</a:t>
            </a:r>
          </a:p>
          <a:p>
            <a:r>
              <a:rPr lang="en-US" sz="2300" dirty="0"/>
              <a:t>Oxygen</a:t>
            </a:r>
          </a:p>
          <a:p>
            <a:r>
              <a:rPr lang="en-US" sz="2300" dirty="0"/>
              <a:t>Give/repeat salbutamol 5 mg with ipratropium 0.5 mg by oxygen-driven </a:t>
            </a:r>
            <a:r>
              <a:rPr lang="en-US" sz="2300" dirty="0" err="1"/>
              <a:t>nebuliser</a:t>
            </a:r>
            <a:endParaRPr lang="en-US" sz="2300" dirty="0"/>
          </a:p>
          <a:p>
            <a:r>
              <a:rPr lang="en-US" sz="2300" dirty="0"/>
              <a:t>Salbutamol IV infusion </a:t>
            </a:r>
          </a:p>
          <a:p>
            <a:r>
              <a:rPr lang="en-US" sz="2300" dirty="0"/>
              <a:t>MgSO</a:t>
            </a:r>
            <a:r>
              <a:rPr lang="en-US" sz="2300" baseline="-25000" dirty="0"/>
              <a:t>4</a:t>
            </a:r>
            <a:r>
              <a:rPr lang="en-US" sz="2300" dirty="0"/>
              <a:t>  IV </a:t>
            </a:r>
          </a:p>
          <a:p>
            <a:pPr marL="0" indent="0">
              <a:buNone/>
            </a:pPr>
            <a:endParaRPr lang="en-US" sz="2300" dirty="0"/>
          </a:p>
          <a:p>
            <a:pPr marL="0" indent="0">
              <a:buNone/>
            </a:pPr>
            <a:r>
              <a:rPr lang="en-US" sz="2300" dirty="0"/>
              <a:t>      Do ABG /CXR </a:t>
            </a:r>
          </a:p>
        </p:txBody>
      </p:sp>
      <p:sp>
        <p:nvSpPr>
          <p:cNvPr id="3" name="Content Placeholder 2"/>
          <p:cNvSpPr>
            <a:spLocks noGrp="1"/>
          </p:cNvSpPr>
          <p:nvPr>
            <p:ph sz="half" idx="2"/>
          </p:nvPr>
        </p:nvSpPr>
        <p:spPr>
          <a:xfrm>
            <a:off x="1867466" y="2017143"/>
            <a:ext cx="4301004" cy="6155100"/>
          </a:xfrm>
        </p:spPr>
        <p:txBody>
          <a:bodyPr/>
          <a:lstStyle/>
          <a:p>
            <a:pPr>
              <a:spcBef>
                <a:spcPts val="0"/>
              </a:spcBef>
            </a:pPr>
            <a:r>
              <a:rPr lang="en-US" dirty="0">
                <a:solidFill>
                  <a:prstClr val="black"/>
                </a:solidFill>
              </a:rPr>
              <a:t>Altered conscious level</a:t>
            </a:r>
          </a:p>
          <a:p>
            <a:pPr>
              <a:spcBef>
                <a:spcPts val="0"/>
              </a:spcBef>
            </a:pPr>
            <a:r>
              <a:rPr lang="en-US" dirty="0">
                <a:solidFill>
                  <a:prstClr val="black"/>
                </a:solidFill>
              </a:rPr>
              <a:t>Bradycardia</a:t>
            </a:r>
          </a:p>
          <a:p>
            <a:pPr>
              <a:spcBef>
                <a:spcPts val="0"/>
              </a:spcBef>
            </a:pPr>
            <a:r>
              <a:rPr lang="en-US" dirty="0">
                <a:solidFill>
                  <a:prstClr val="black"/>
                </a:solidFill>
              </a:rPr>
              <a:t>Cyanosis</a:t>
            </a:r>
          </a:p>
          <a:p>
            <a:pPr>
              <a:spcBef>
                <a:spcPts val="0"/>
              </a:spcBef>
            </a:pPr>
            <a:r>
              <a:rPr lang="en-US" dirty="0">
                <a:solidFill>
                  <a:prstClr val="black"/>
                </a:solidFill>
              </a:rPr>
              <a:t>Silent chest</a:t>
            </a:r>
          </a:p>
          <a:p>
            <a:pPr>
              <a:spcBef>
                <a:spcPts val="0"/>
              </a:spcBef>
            </a:pPr>
            <a:r>
              <a:rPr lang="en-US" dirty="0">
                <a:solidFill>
                  <a:prstClr val="black"/>
                </a:solidFill>
              </a:rPr>
              <a:t>Poor respiratory effort</a:t>
            </a:r>
          </a:p>
          <a:p>
            <a:pPr lvl="0"/>
            <a:r>
              <a:rPr lang="en-US" dirty="0">
                <a:solidFill>
                  <a:srgbClr val="C00000"/>
                </a:solidFill>
              </a:rPr>
              <a:t>SpO</a:t>
            </a:r>
            <a:r>
              <a:rPr lang="en-US" baseline="-25000" dirty="0">
                <a:solidFill>
                  <a:srgbClr val="C00000"/>
                </a:solidFill>
              </a:rPr>
              <a:t>2</a:t>
            </a:r>
            <a:r>
              <a:rPr lang="en-US" dirty="0">
                <a:solidFill>
                  <a:srgbClr val="C00000"/>
                </a:solidFill>
              </a:rPr>
              <a:t> &lt; 90 % with O</a:t>
            </a:r>
            <a:r>
              <a:rPr lang="en-US" baseline="-25000" dirty="0">
                <a:solidFill>
                  <a:srgbClr val="C00000"/>
                </a:solidFill>
              </a:rPr>
              <a:t>2</a:t>
            </a:r>
            <a:r>
              <a:rPr lang="en-US" dirty="0">
                <a:solidFill>
                  <a:srgbClr val="C00000"/>
                </a:solidFill>
              </a:rPr>
              <a:t> </a:t>
            </a:r>
          </a:p>
          <a:p>
            <a:pPr lvl="0"/>
            <a:r>
              <a:rPr lang="en-US" dirty="0">
                <a:solidFill>
                  <a:srgbClr val="C00000"/>
                </a:solidFill>
              </a:rPr>
              <a:t>Normal /rising CO</a:t>
            </a:r>
            <a:r>
              <a:rPr lang="en-US" baseline="-25000" dirty="0">
                <a:solidFill>
                  <a:srgbClr val="C00000"/>
                </a:solidFill>
              </a:rPr>
              <a:t>2</a:t>
            </a:r>
          </a:p>
          <a:p>
            <a:pPr lvl="0"/>
            <a:endParaRPr lang="en-US" dirty="0">
              <a:solidFill>
                <a:prstClr val="black"/>
              </a:solidFill>
            </a:endParaRPr>
          </a:p>
          <a:p>
            <a:pPr marL="0" indent="0">
              <a:buNone/>
            </a:pPr>
            <a:endParaRPr lang="en-US" dirty="0">
              <a:latin typeface="MyriadPro-Regular" panose="020B0503030403020204" pitchFamily="34" charset="0"/>
            </a:endParaRPr>
          </a:p>
        </p:txBody>
      </p:sp>
    </p:spTree>
    <p:extLst>
      <p:ext uri="{BB962C8B-B14F-4D97-AF65-F5344CB8AC3E}">
        <p14:creationId xmlns:p14="http://schemas.microsoft.com/office/powerpoint/2010/main" val="847782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solidFill>
            <a:srgbClr val="002060"/>
          </a:solidFill>
        </p:spPr>
        <p:txBody>
          <a:bodyPr/>
          <a:lstStyle/>
          <a:p>
            <a:r>
              <a:rPr lang="en-AU" b="1" dirty="0">
                <a:solidFill>
                  <a:srgbClr val="FFFF00"/>
                </a:solidFill>
              </a:rPr>
              <a:t>The Problem</a:t>
            </a:r>
          </a:p>
        </p:txBody>
      </p:sp>
      <p:sp>
        <p:nvSpPr>
          <p:cNvPr id="24579" name="Content Placeholder 2"/>
          <p:cNvSpPr>
            <a:spLocks noGrp="1"/>
          </p:cNvSpPr>
          <p:nvPr>
            <p:ph idx="1"/>
          </p:nvPr>
        </p:nvSpPr>
        <p:spPr/>
        <p:txBody>
          <a:bodyPr/>
          <a:lstStyle/>
          <a:p>
            <a:r>
              <a:rPr lang="en-AU" b="1" dirty="0"/>
              <a:t>Sudden cardiac arrest takes more lives than HIV and lung and breast cancer combined. </a:t>
            </a:r>
            <a:r>
              <a:rPr lang="en-AU" sz="1600" b="1" dirty="0"/>
              <a:t>(USA)</a:t>
            </a:r>
          </a:p>
          <a:p>
            <a:r>
              <a:rPr lang="en-AU" b="1" dirty="0"/>
              <a:t>Survival to hospital discharge following cardiac arrest averages about 8% -10%</a:t>
            </a:r>
          </a:p>
          <a:p>
            <a:r>
              <a:rPr lang="en-AU" b="1" dirty="0"/>
              <a:t>Survival rates can exceed 50% for cardiac arrest victims when </a:t>
            </a:r>
            <a:r>
              <a:rPr lang="en-AU" b="1" dirty="0">
                <a:solidFill>
                  <a:srgbClr val="C00000"/>
                </a:solidFill>
              </a:rPr>
              <a:t>immediate and effective CPR combined with prompt use of a defibrillator</a:t>
            </a:r>
          </a:p>
        </p:txBody>
      </p:sp>
    </p:spTree>
    <p:extLst>
      <p:ext uri="{BB962C8B-B14F-4D97-AF65-F5344CB8AC3E}">
        <p14:creationId xmlns:p14="http://schemas.microsoft.com/office/powerpoint/2010/main" val="317228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solidFill>
            <a:schemeClr val="tx2">
              <a:lumMod val="50000"/>
            </a:schemeClr>
          </a:solidFill>
        </p:spPr>
        <p:txBody>
          <a:bodyPr/>
          <a:lstStyle/>
          <a:p>
            <a:pPr>
              <a:defRPr/>
            </a:pPr>
            <a:r>
              <a:rPr lang="en-GB" b="1" dirty="0">
                <a:solidFill>
                  <a:srgbClr val="FFFF00"/>
                </a:solidFill>
                <a:latin typeface="Arial" pitchFamily="34" charset="0"/>
              </a:rPr>
              <a:t>Anaphylaxis	</a:t>
            </a:r>
          </a:p>
        </p:txBody>
      </p:sp>
      <p:sp>
        <p:nvSpPr>
          <p:cNvPr id="20483" name="Rectangle 5"/>
          <p:cNvSpPr>
            <a:spLocks noGrp="1"/>
          </p:cNvSpPr>
          <p:nvPr>
            <p:ph type="body" sz="half" idx="2"/>
          </p:nvPr>
        </p:nvSpPr>
        <p:spPr>
          <a:xfrm>
            <a:off x="2121763" y="2532422"/>
            <a:ext cx="8752475" cy="6008292"/>
          </a:xfrm>
        </p:spPr>
        <p:txBody>
          <a:bodyPr/>
          <a:lstStyle/>
          <a:p>
            <a:pPr marL="535427" indent="-535427">
              <a:buNone/>
            </a:pPr>
            <a:r>
              <a:rPr lang="en-GB" sz="2800" b="1"/>
              <a:t>Highly likely if…</a:t>
            </a:r>
          </a:p>
          <a:p>
            <a:pPr marL="535427" indent="-535427">
              <a:buNone/>
            </a:pPr>
            <a:endParaRPr lang="en-GB" sz="2800" b="1"/>
          </a:p>
          <a:p>
            <a:pPr marL="535427" indent="-535427">
              <a:buFontTx/>
              <a:buAutoNum type="arabicPeriod"/>
            </a:pPr>
            <a:r>
              <a:rPr lang="en-GB" sz="2800" b="1"/>
              <a:t>Sudden onset and rapid progression</a:t>
            </a:r>
          </a:p>
          <a:p>
            <a:pPr marL="535427" indent="-535427">
              <a:buFontTx/>
              <a:buAutoNum type="arabicPeriod"/>
            </a:pPr>
            <a:r>
              <a:rPr lang="en-GB" sz="2800" b="1"/>
              <a:t>Life threatening problem to airway &amp;/or breathing &amp;/or circulation</a:t>
            </a:r>
          </a:p>
          <a:p>
            <a:pPr marL="535427" indent="-535427">
              <a:buFontTx/>
              <a:buAutoNum type="arabicPeriod"/>
            </a:pPr>
            <a:r>
              <a:rPr lang="en-GB" sz="2800" b="1"/>
              <a:t>Skin changes (rash or angioedema)</a:t>
            </a:r>
          </a:p>
          <a:p>
            <a:pPr marL="535427" indent="-535427">
              <a:buNone/>
            </a:pPr>
            <a:r>
              <a:rPr lang="en-GB" sz="2800" b="1"/>
              <a:t>       +/- Exposure to known allergen</a:t>
            </a:r>
          </a:p>
        </p:txBody>
      </p:sp>
      <p:sp>
        <p:nvSpPr>
          <p:cNvPr id="20484" name="Text Box 8"/>
          <p:cNvSpPr txBox="1">
            <a:spLocks noChangeArrowheads="1"/>
          </p:cNvSpPr>
          <p:nvPr/>
        </p:nvSpPr>
        <p:spPr bwMode="auto">
          <a:xfrm>
            <a:off x="7989994" y="671427"/>
            <a:ext cx="2224890" cy="91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085" tIns="53543" rIns="107085" bIns="53543">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GB">
                <a:solidFill>
                  <a:prstClr val="white"/>
                </a:solidFill>
              </a:rPr>
              <a:t>HR</a:t>
            </a:r>
            <a:r>
              <a:rPr lang="en-GB">
                <a:solidFill>
                  <a:prstClr val="white"/>
                </a:solidFill>
                <a:sym typeface="Wingdings" panose="05000000000000000000" pitchFamily="2" charset="2"/>
              </a:rPr>
              <a:t></a:t>
            </a:r>
          </a:p>
          <a:p>
            <a:pPr algn="ctr" eaLnBrk="1" hangingPunct="1">
              <a:spcBef>
                <a:spcPct val="50000"/>
              </a:spcBef>
            </a:pPr>
            <a:r>
              <a:rPr lang="en-GB">
                <a:solidFill>
                  <a:prstClr val="white"/>
                </a:solidFill>
                <a:sym typeface="Wingdings" panose="05000000000000000000" pitchFamily="2" charset="2"/>
              </a:rPr>
              <a:t>SVR</a:t>
            </a:r>
          </a:p>
        </p:txBody>
      </p:sp>
    </p:spTree>
    <p:extLst>
      <p:ext uri="{BB962C8B-B14F-4D97-AF65-F5344CB8AC3E}">
        <p14:creationId xmlns:p14="http://schemas.microsoft.com/office/powerpoint/2010/main" val="2198193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8880" y="236865"/>
            <a:ext cx="3312133" cy="3168071"/>
          </a:xfrm>
        </p:spPr>
      </p:pic>
      <p:pic>
        <p:nvPicPr>
          <p:cNvPr id="4" name="Content Placeholder 3" descr="C:\Users\mithrajee\Desktop\Guidlene - primary care\anaphylaxis reaction_Page_20.jpg"/>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7624" y="0"/>
            <a:ext cx="5364421" cy="9326563"/>
          </a:xfrm>
          <a:prstGeom prst="rect">
            <a:avLst/>
          </a:prstGeom>
          <a:noFill/>
          <a:ln w="12700">
            <a:noFill/>
            <a:miter lim="800000"/>
            <a:headEnd/>
            <a:tailEnd/>
          </a:ln>
          <a:effectLst/>
        </p:spPr>
      </p:pic>
      <p:pic>
        <p:nvPicPr>
          <p:cNvPr id="6" name="Picture 3" descr="ZF004029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3450" y="4126174"/>
            <a:ext cx="2846923" cy="376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746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sz="4200" b="1" dirty="0">
                <a:solidFill>
                  <a:srgbClr val="FFFF00"/>
                </a:solidFill>
              </a:rPr>
              <a:t>To Identify deteriorating patients  early</a:t>
            </a:r>
            <a:r>
              <a:rPr lang="en-US" b="1" dirty="0">
                <a:solidFill>
                  <a:srgbClr val="FFFF00"/>
                </a:solidFill>
              </a:rPr>
              <a:t>…</a:t>
            </a:r>
            <a:br>
              <a:rPr lang="en-US" b="1" dirty="0">
                <a:solidFill>
                  <a:srgbClr val="FFFF00"/>
                </a:solidFill>
              </a:rPr>
            </a:br>
            <a:r>
              <a:rPr lang="en-US" b="1" dirty="0">
                <a:solidFill>
                  <a:srgbClr val="FFFF00"/>
                </a:solidFill>
              </a:rPr>
              <a:t> Use Early Warning Scores ( EWS)  </a:t>
            </a:r>
          </a:p>
        </p:txBody>
      </p:sp>
      <p:pic>
        <p:nvPicPr>
          <p:cNvPr id="4" name="Content Placeholder 3"/>
          <p:cNvPicPr>
            <a:picLocks noGrp="1" noChangeAspect="1"/>
          </p:cNvPicPr>
          <p:nvPr>
            <p:ph idx="1"/>
          </p:nvPr>
        </p:nvPicPr>
        <p:blipFill>
          <a:blip r:embed="rId3"/>
          <a:stretch>
            <a:fillRect/>
          </a:stretch>
        </p:blipFill>
        <p:spPr>
          <a:xfrm>
            <a:off x="2148839" y="2313568"/>
            <a:ext cx="8725399" cy="5034746"/>
          </a:xfrm>
          <a:prstGeom prst="rect">
            <a:avLst/>
          </a:prstGeom>
        </p:spPr>
      </p:pic>
    </p:spTree>
    <p:extLst>
      <p:ext uri="{BB962C8B-B14F-4D97-AF65-F5344CB8AC3E}">
        <p14:creationId xmlns:p14="http://schemas.microsoft.com/office/powerpoint/2010/main" val="2112286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pPr algn="l"/>
            <a:r>
              <a:rPr lang="en-US" sz="3300" b="1" dirty="0"/>
              <a:t>   </a:t>
            </a:r>
            <a:r>
              <a:rPr lang="en-US" sz="3300" b="1" dirty="0">
                <a:solidFill>
                  <a:srgbClr val="FFFF00"/>
                </a:solidFill>
              </a:rPr>
              <a:t>Monitor Vital signs – Call for help early </a:t>
            </a:r>
          </a:p>
        </p:txBody>
      </p:sp>
      <p:pic>
        <p:nvPicPr>
          <p:cNvPr id="5" name="Content Placeholder 4"/>
          <p:cNvPicPr>
            <a:picLocks noGrp="1" noChangeAspect="1"/>
          </p:cNvPicPr>
          <p:nvPr>
            <p:ph idx="1"/>
          </p:nvPr>
        </p:nvPicPr>
        <p:blipFill>
          <a:blip r:embed="rId2"/>
          <a:stretch>
            <a:fillRect/>
          </a:stretch>
        </p:blipFill>
        <p:spPr>
          <a:xfrm>
            <a:off x="1623020" y="2581035"/>
            <a:ext cx="2921437" cy="4629423"/>
          </a:xfrm>
          <a:prstGeom prst="rect">
            <a:avLst/>
          </a:prstGeom>
        </p:spPr>
      </p:pic>
      <p:pic>
        <p:nvPicPr>
          <p:cNvPr id="4" name="Picture 3"/>
          <p:cNvPicPr>
            <a:picLocks noChangeAspect="1"/>
          </p:cNvPicPr>
          <p:nvPr/>
        </p:nvPicPr>
        <p:blipFill>
          <a:blip r:embed="rId3"/>
          <a:stretch>
            <a:fillRect/>
          </a:stretch>
        </p:blipFill>
        <p:spPr>
          <a:xfrm>
            <a:off x="4701163" y="3060708"/>
            <a:ext cx="6450274" cy="3670079"/>
          </a:xfrm>
          <a:prstGeom prst="rect">
            <a:avLst/>
          </a:prstGeom>
        </p:spPr>
      </p:pic>
    </p:spTree>
    <p:extLst>
      <p:ext uri="{BB962C8B-B14F-4D97-AF65-F5344CB8AC3E}">
        <p14:creationId xmlns:p14="http://schemas.microsoft.com/office/powerpoint/2010/main" val="2488277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ctrTitle"/>
          </p:nvPr>
        </p:nvSpPr>
        <p:spPr>
          <a:xfrm>
            <a:off x="1708229" y="2"/>
            <a:ext cx="8942842" cy="1217636"/>
          </a:xfrm>
          <a:solidFill>
            <a:srgbClr val="002060"/>
          </a:solidFill>
        </p:spPr>
        <p:txBody>
          <a:bodyPr>
            <a:normAutofit fontScale="90000"/>
          </a:bodyPr>
          <a:lstStyle/>
          <a:p>
            <a:r>
              <a:rPr lang="en-AU" altLang="en-US" dirty="0"/>
              <a:t> </a:t>
            </a:r>
            <a:r>
              <a:rPr lang="en-US" altLang="en-US" b="1" dirty="0">
                <a:solidFill>
                  <a:srgbClr val="FFFF00"/>
                </a:solidFill>
              </a:rPr>
              <a:t>Basic Life Support- BLS</a:t>
            </a:r>
            <a:endParaRPr lang="en-AU" altLang="en-US" dirty="0">
              <a:solidFill>
                <a:srgbClr val="FFFF00"/>
              </a:solidFill>
            </a:endParaRPr>
          </a:p>
        </p:txBody>
      </p:sp>
      <p:sp>
        <p:nvSpPr>
          <p:cNvPr id="3" name="Subtitle 2"/>
          <p:cNvSpPr>
            <a:spLocks noGrp="1"/>
          </p:cNvSpPr>
          <p:nvPr>
            <p:ph type="subTitle" idx="1"/>
          </p:nvPr>
        </p:nvSpPr>
        <p:spPr/>
        <p:txBody>
          <a:bodyPr/>
          <a:lstStyle/>
          <a:p>
            <a:pPr>
              <a:defRPr/>
            </a:pPr>
            <a:endParaRPr lang="en-AU" dirty="0"/>
          </a:p>
        </p:txBody>
      </p:sp>
      <p:pic>
        <p:nvPicPr>
          <p:cNvPr id="34820" name="Picture 68" descr="D:\My Documents\College\College Logo\ANA 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0102" y="8061434"/>
            <a:ext cx="875755" cy="126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2" descr="C:\Users\mithrajee\Desktop\CPR\baby CP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7742" y="2109273"/>
            <a:ext cx="8021761" cy="583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561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2336473" y="1714188"/>
            <a:ext cx="8277404" cy="6882658"/>
          </a:xfrm>
        </p:spPr>
        <p:txBody>
          <a:bodyPr/>
          <a:lstStyle/>
          <a:p>
            <a:pPr algn="ctr">
              <a:buFontTx/>
              <a:buNone/>
            </a:pPr>
            <a:endParaRPr lang="en-US" sz="5200" b="1">
              <a:solidFill>
                <a:srgbClr val="002060"/>
              </a:solidFill>
            </a:endParaRPr>
          </a:p>
          <a:p>
            <a:pPr algn="ctr">
              <a:buFontTx/>
              <a:buNone/>
            </a:pPr>
            <a:endParaRPr lang="en-US" sz="5200" b="1">
              <a:solidFill>
                <a:srgbClr val="002060"/>
              </a:solidFill>
            </a:endParaRPr>
          </a:p>
          <a:p>
            <a:pPr>
              <a:buFontTx/>
              <a:buNone/>
            </a:pPr>
            <a:endParaRPr lang="en-US" sz="5200" b="1">
              <a:solidFill>
                <a:srgbClr val="002060"/>
              </a:solidFill>
            </a:endParaRPr>
          </a:p>
          <a:p>
            <a:pPr>
              <a:buFontTx/>
              <a:buNone/>
            </a:pPr>
            <a:endParaRPr lang="en-US" sz="5200" b="1"/>
          </a:p>
          <a:p>
            <a:pPr>
              <a:buFontTx/>
              <a:buNone/>
            </a:pPr>
            <a:r>
              <a:rPr lang="en-US" sz="5200" b="1"/>
              <a:t>Ensure safety of rescuer and victim</a:t>
            </a:r>
          </a:p>
          <a:p>
            <a:pPr algn="ctr">
              <a:buFontTx/>
              <a:buNone/>
            </a:pPr>
            <a:endParaRPr lang="en-US" sz="5200">
              <a:solidFill>
                <a:srgbClr val="FFC000"/>
              </a:solidFill>
            </a:endParaRPr>
          </a:p>
          <a:p>
            <a:pPr eaLnBrk="1" hangingPunct="1">
              <a:buFontTx/>
              <a:buNone/>
            </a:pPr>
            <a:endParaRPr lang="en-US"/>
          </a:p>
          <a:p>
            <a:pPr algn="ctr">
              <a:buFontTx/>
              <a:buNone/>
            </a:pPr>
            <a:endParaRPr lang="en-US"/>
          </a:p>
        </p:txBody>
      </p:sp>
      <p:sp>
        <p:nvSpPr>
          <p:cNvPr id="5" name="AutoShape 18"/>
          <p:cNvSpPr>
            <a:spLocks noChangeArrowheads="1"/>
          </p:cNvSpPr>
          <p:nvPr/>
        </p:nvSpPr>
        <p:spPr bwMode="auto">
          <a:xfrm>
            <a:off x="6857261" y="2020755"/>
            <a:ext cx="4133631" cy="2115748"/>
          </a:xfrm>
          <a:prstGeom prst="wedgeRoundRectCallout">
            <a:avLst>
              <a:gd name="adj1" fmla="val -50755"/>
              <a:gd name="adj2" fmla="val 117111"/>
              <a:gd name="adj3" fmla="val 16667"/>
            </a:avLst>
          </a:prstGeom>
          <a:solidFill>
            <a:schemeClr val="tx1"/>
          </a:solidFill>
          <a:ln w="9525">
            <a:solidFill>
              <a:schemeClr val="tx1"/>
            </a:solidFill>
            <a:miter lim="800000"/>
            <a:headEnd/>
            <a:tailEnd/>
          </a:ln>
          <a:effectLst/>
        </p:spPr>
        <p:txBody>
          <a:bodyPr lIns="96548" tIns="48274" rIns="96548" bIns="48274"/>
          <a:lstStyle/>
          <a:p>
            <a:pPr algn="ctr" eaLnBrk="1" hangingPunct="1">
              <a:defRPr/>
            </a:pPr>
            <a:r>
              <a:rPr lang="en-US" sz="2800" b="1" dirty="0">
                <a:solidFill>
                  <a:srgbClr val="FFFF00"/>
                </a:solidFill>
                <a:effectLst>
                  <a:outerShdw blurRad="38100" dist="38100" dir="2700000" algn="tl">
                    <a:srgbClr val="C0C0C0"/>
                  </a:outerShdw>
                </a:effectLst>
              </a:rPr>
              <a:t>PPE </a:t>
            </a:r>
          </a:p>
          <a:p>
            <a:pPr algn="ctr" eaLnBrk="1" hangingPunct="1">
              <a:defRPr/>
            </a:pPr>
            <a:endParaRPr lang="en-US" sz="2800" b="1" dirty="0">
              <a:solidFill>
                <a:srgbClr val="FFFF00"/>
              </a:solidFill>
              <a:effectLst>
                <a:outerShdw blurRad="38100" dist="38100" dir="2700000" algn="tl">
                  <a:srgbClr val="C0C0C0"/>
                </a:outerShdw>
              </a:effectLst>
            </a:endParaRPr>
          </a:p>
          <a:p>
            <a:pPr algn="ctr" eaLnBrk="1" hangingPunct="1">
              <a:defRPr/>
            </a:pPr>
            <a:r>
              <a:rPr lang="en-US" sz="2800" b="1" dirty="0">
                <a:solidFill>
                  <a:srgbClr val="FFFF00"/>
                </a:solidFill>
                <a:effectLst>
                  <a:outerShdw blurRad="38100" dist="38100" dir="2700000" algn="tl">
                    <a:srgbClr val="C0C0C0"/>
                  </a:outerShdw>
                </a:effectLst>
              </a:rPr>
              <a:t>( Wear  gloves, mask, apron)</a:t>
            </a:r>
          </a:p>
          <a:p>
            <a:pPr algn="ctr" eaLnBrk="1" hangingPunct="1">
              <a:defRPr/>
            </a:pPr>
            <a:endParaRPr lang="en-US" b="1" dirty="0">
              <a:solidFill>
                <a:srgbClr val="FF0000"/>
              </a:solidFill>
              <a:effectLst>
                <a:outerShdw blurRad="38100" dist="38100" dir="2700000" algn="tl">
                  <a:srgbClr val="C0C0C0"/>
                </a:outerShdw>
              </a:effectLst>
            </a:endParaRPr>
          </a:p>
          <a:p>
            <a:pPr algn="ctr" eaLnBrk="1" hangingPunct="1">
              <a:defRPr/>
            </a:pPr>
            <a:endParaRPr lang="en-US" b="1" dirty="0">
              <a:solidFill>
                <a:srgbClr val="006600"/>
              </a:solidFill>
              <a:effectLst>
                <a:outerShdw blurRad="38100" dist="38100" dir="2700000" algn="tl">
                  <a:srgbClr val="000000"/>
                </a:outerShdw>
              </a:effectLst>
            </a:endParaRPr>
          </a:p>
        </p:txBody>
      </p:sp>
      <p:sp>
        <p:nvSpPr>
          <p:cNvPr id="26628" name="Rectangle 17"/>
          <p:cNvSpPr>
            <a:spLocks noGrp="1" noChangeArrowheads="1"/>
          </p:cNvSpPr>
          <p:nvPr>
            <p:ph type="title"/>
          </p:nvPr>
        </p:nvSpPr>
        <p:spPr>
          <a:xfrm>
            <a:off x="1888454" y="291456"/>
            <a:ext cx="9022978" cy="1295356"/>
          </a:xfrm>
          <a:solidFill>
            <a:srgbClr val="002060"/>
          </a:solidFill>
        </p:spPr>
        <p:txBody>
          <a:bodyPr vert="horz" lIns="107048" tIns="53523" rIns="107048" bIns="53523" rtlCol="0" anchor="ctr">
            <a:normAutofit/>
          </a:bodyPr>
          <a:lstStyle/>
          <a:p>
            <a:r>
              <a:rPr lang="en-US" sz="5600" b="1">
                <a:solidFill>
                  <a:srgbClr val="FFFF00"/>
                </a:solidFill>
              </a:rPr>
              <a:t>Free from Dangers</a:t>
            </a:r>
          </a:p>
        </p:txBody>
      </p:sp>
      <p:sp>
        <p:nvSpPr>
          <p:cNvPr id="6" name="AutoShape 18"/>
          <p:cNvSpPr>
            <a:spLocks noChangeArrowheads="1"/>
          </p:cNvSpPr>
          <p:nvPr/>
        </p:nvSpPr>
        <p:spPr bwMode="auto">
          <a:xfrm>
            <a:off x="2314495" y="2124384"/>
            <a:ext cx="3949350" cy="2115748"/>
          </a:xfrm>
          <a:prstGeom prst="wedgeRoundRectCallout">
            <a:avLst>
              <a:gd name="adj1" fmla="val -9659"/>
              <a:gd name="adj2" fmla="val 129356"/>
              <a:gd name="adj3" fmla="val 16667"/>
            </a:avLst>
          </a:prstGeom>
          <a:solidFill>
            <a:schemeClr val="tx1"/>
          </a:solidFill>
          <a:ln w="9525">
            <a:solidFill>
              <a:schemeClr val="tx1"/>
            </a:solidFill>
            <a:miter lim="800000"/>
            <a:headEnd/>
            <a:tailEnd/>
          </a:ln>
          <a:effectLst/>
        </p:spPr>
        <p:txBody>
          <a:bodyPr lIns="96548" tIns="48274" rIns="96548" bIns="48274"/>
          <a:lstStyle/>
          <a:p>
            <a:pPr algn="ctr" eaLnBrk="1" hangingPunct="1">
              <a:defRPr/>
            </a:pPr>
            <a:r>
              <a:rPr lang="en-US" b="1" dirty="0">
                <a:solidFill>
                  <a:srgbClr val="FF0000"/>
                </a:solidFill>
                <a:effectLst>
                  <a:outerShdw blurRad="38100" dist="38100" dir="2700000" algn="tl">
                    <a:srgbClr val="C0C0C0"/>
                  </a:outerShdw>
                </a:effectLst>
              </a:rPr>
              <a:t> </a:t>
            </a:r>
            <a:r>
              <a:rPr lang="en-US" b="1" dirty="0">
                <a:solidFill>
                  <a:schemeClr val="bg1"/>
                </a:solidFill>
                <a:effectLst>
                  <a:outerShdw blurRad="38100" dist="38100" dir="2700000" algn="tl">
                    <a:srgbClr val="C0C0C0"/>
                  </a:outerShdw>
                </a:effectLst>
              </a:rPr>
              <a:t>exposed electrical wire, falling items, fire, leaked fuel &amp; gas</a:t>
            </a:r>
          </a:p>
          <a:p>
            <a:pPr algn="ctr" eaLnBrk="1" hangingPunct="1">
              <a:defRPr/>
            </a:pPr>
            <a:endParaRPr lang="en-US" b="1" dirty="0">
              <a:solidFill>
                <a:srgbClr val="FF0000"/>
              </a:solidFill>
              <a:effectLst>
                <a:outerShdw blurRad="38100" dist="38100" dir="2700000" algn="tl">
                  <a:srgbClr val="C0C0C0"/>
                </a:outerShdw>
              </a:effectLst>
            </a:endParaRPr>
          </a:p>
          <a:p>
            <a:pPr algn="ctr" eaLnBrk="1" hangingPunct="1">
              <a:defRPr/>
            </a:pPr>
            <a:endParaRPr lang="en-US" b="1" dirty="0">
              <a:solidFill>
                <a:srgbClr val="006600"/>
              </a:solidFill>
              <a:effectLst>
                <a:outerShdw blurRad="38100" dist="38100" dir="2700000" algn="tl">
                  <a:srgbClr val="000000"/>
                </a:outerShdw>
              </a:effectLst>
            </a:endParaRPr>
          </a:p>
        </p:txBody>
      </p:sp>
    </p:spTree>
    <p:extLst>
      <p:ext uri="{BB962C8B-B14F-4D97-AF65-F5344CB8AC3E}">
        <p14:creationId xmlns:p14="http://schemas.microsoft.com/office/powerpoint/2010/main" val="346360694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1" name="Rectangle 17"/>
          <p:cNvSpPr>
            <a:spLocks noGrp="1" noChangeArrowheads="1"/>
          </p:cNvSpPr>
          <p:nvPr>
            <p:ph type="title"/>
          </p:nvPr>
        </p:nvSpPr>
        <p:spPr>
          <a:xfrm>
            <a:off x="1888454" y="291456"/>
            <a:ext cx="9022978" cy="1295356"/>
          </a:xfrm>
          <a:solidFill>
            <a:srgbClr val="002060"/>
          </a:solidFill>
        </p:spPr>
        <p:txBody>
          <a:bodyPr vert="horz" lIns="107048" tIns="53523" rIns="107048" bIns="53523" rtlCol="0" anchor="ctr">
            <a:normAutofit/>
          </a:bodyPr>
          <a:lstStyle/>
          <a:p>
            <a:pPr>
              <a:defRPr/>
            </a:pPr>
            <a:r>
              <a:rPr lang="en-US" sz="5600" b="1" dirty="0">
                <a:solidFill>
                  <a:srgbClr val="FFC000"/>
                </a:solidFill>
              </a:rPr>
              <a:t>Evaluate </a:t>
            </a:r>
            <a:r>
              <a:rPr lang="en-US" b="1" dirty="0">
                <a:solidFill>
                  <a:srgbClr val="FFC000"/>
                </a:solidFill>
              </a:rPr>
              <a:t> </a:t>
            </a:r>
            <a:r>
              <a:rPr lang="en-US" b="1" dirty="0">
                <a:solidFill>
                  <a:schemeClr val="bg1">
                    <a:lumMod val="95000"/>
                  </a:schemeClr>
                </a:solidFill>
              </a:rPr>
              <a:t>R</a:t>
            </a:r>
            <a:r>
              <a:rPr lang="en-US" b="1" dirty="0">
                <a:solidFill>
                  <a:srgbClr val="FFC000"/>
                </a:solidFill>
              </a:rPr>
              <a:t>esponsiveness</a:t>
            </a:r>
          </a:p>
        </p:txBody>
      </p:sp>
      <p:sp>
        <p:nvSpPr>
          <p:cNvPr id="113682" name="AutoShape 18"/>
          <p:cNvSpPr>
            <a:spLocks noChangeArrowheads="1"/>
          </p:cNvSpPr>
          <p:nvPr/>
        </p:nvSpPr>
        <p:spPr bwMode="auto">
          <a:xfrm>
            <a:off x="3660251" y="3132603"/>
            <a:ext cx="2449746" cy="1025489"/>
          </a:xfrm>
          <a:prstGeom prst="wedgeRoundRectCallout">
            <a:avLst>
              <a:gd name="adj1" fmla="val -50755"/>
              <a:gd name="adj2" fmla="val 117111"/>
              <a:gd name="adj3" fmla="val 16667"/>
            </a:avLst>
          </a:prstGeom>
          <a:solidFill>
            <a:srgbClr val="FFFF00"/>
          </a:solidFill>
          <a:ln w="9525">
            <a:solidFill>
              <a:schemeClr val="tx1"/>
            </a:solidFill>
            <a:miter lim="800000"/>
            <a:headEnd/>
            <a:tailEnd/>
          </a:ln>
          <a:effectLst/>
        </p:spPr>
        <p:txBody>
          <a:bodyPr lIns="96548" tIns="48274" rIns="96548" bIns="48274"/>
          <a:lstStyle/>
          <a:p>
            <a:pPr algn="ctr" eaLnBrk="1" hangingPunct="1">
              <a:defRPr/>
            </a:pPr>
            <a:r>
              <a:rPr lang="en-US" b="1" dirty="0">
                <a:solidFill>
                  <a:srgbClr val="006600"/>
                </a:solidFill>
                <a:effectLst>
                  <a:outerShdw blurRad="38100" dist="38100" dir="2700000" algn="tl">
                    <a:srgbClr val="000000"/>
                  </a:outerShdw>
                </a:effectLst>
              </a:rPr>
              <a:t>“Hello! Hello! Are you Ok?”</a:t>
            </a:r>
          </a:p>
        </p:txBody>
      </p:sp>
      <p:sp>
        <p:nvSpPr>
          <p:cNvPr id="9" name="Text Box 6"/>
          <p:cNvSpPr txBox="1">
            <a:spLocks noChangeArrowheads="1"/>
          </p:cNvSpPr>
          <p:nvPr/>
        </p:nvSpPr>
        <p:spPr bwMode="auto">
          <a:xfrm>
            <a:off x="5886832" y="1817816"/>
            <a:ext cx="5474312" cy="6253022"/>
          </a:xfrm>
          <a:prstGeom prst="rect">
            <a:avLst/>
          </a:prstGeom>
          <a:noFill/>
          <a:ln w="9525">
            <a:noFill/>
            <a:miter lim="800000"/>
            <a:headEnd/>
            <a:tailEnd/>
          </a:ln>
          <a:effectLst/>
        </p:spPr>
        <p:txBody>
          <a:bodyPr lIns="96548" tIns="48274" rIns="96548" bIns="48274">
            <a:spAutoFit/>
          </a:bodyPr>
          <a:lstStyle/>
          <a:p>
            <a:pPr eaLnBrk="1" hangingPunct="1">
              <a:defRPr/>
            </a:pPr>
            <a:endParaRPr lang="en-US" b="1" dirty="0">
              <a:effectLst>
                <a:outerShdw blurRad="38100" dist="38100" dir="2700000" algn="tl">
                  <a:srgbClr val="C0C0C0"/>
                </a:outerShdw>
              </a:effectLst>
            </a:endParaRPr>
          </a:p>
          <a:p>
            <a:pPr eaLnBrk="1" hangingPunct="1">
              <a:buFont typeface="Wingdings" pitchFamily="2" charset="2"/>
              <a:buChar char="§"/>
              <a:defRPr/>
            </a:pPr>
            <a:r>
              <a:rPr lang="en-US" b="1" dirty="0">
                <a:effectLst>
                  <a:outerShdw blurRad="38100" dist="38100" dir="2700000" algn="tl">
                    <a:srgbClr val="C0C0C0"/>
                  </a:outerShdw>
                </a:effectLst>
              </a:rPr>
              <a:t> </a:t>
            </a:r>
            <a:r>
              <a:rPr lang="en-US" sz="3300" b="1" dirty="0">
                <a:effectLst>
                  <a:outerShdw blurRad="38100" dist="38100" dir="2700000" algn="tl">
                    <a:srgbClr val="C0C0C0"/>
                  </a:outerShdw>
                </a:effectLst>
              </a:rPr>
              <a:t>Check responsiveness</a:t>
            </a:r>
          </a:p>
          <a:p>
            <a:pPr lvl="1" eaLnBrk="1" hangingPunct="1">
              <a:buFont typeface="Wingdings" pitchFamily="2" charset="2"/>
              <a:buChar char="ü"/>
              <a:defRPr/>
            </a:pPr>
            <a:r>
              <a:rPr lang="en-US" sz="3300" b="1" dirty="0">
                <a:effectLst>
                  <a:outerShdw blurRad="38100" dist="38100" dir="2700000" algn="tl">
                    <a:srgbClr val="C0C0C0"/>
                  </a:outerShdw>
                </a:effectLst>
              </a:rPr>
              <a:t> tap/shake  shoulders  	gently</a:t>
            </a:r>
          </a:p>
          <a:p>
            <a:pPr lvl="1" eaLnBrk="1" hangingPunct="1">
              <a:buFont typeface="Wingdings" pitchFamily="2" charset="2"/>
              <a:buChar char="ü"/>
              <a:defRPr/>
            </a:pPr>
            <a:r>
              <a:rPr lang="en-US" sz="3300" b="1" dirty="0">
                <a:effectLst>
                  <a:outerShdw blurRad="38100" dist="38100" dir="2700000" algn="tl">
                    <a:srgbClr val="C0C0C0"/>
                  </a:outerShdw>
                </a:effectLst>
              </a:rPr>
              <a:t> call out loud</a:t>
            </a:r>
          </a:p>
          <a:p>
            <a:pPr lvl="1" eaLnBrk="1" hangingPunct="1">
              <a:buFont typeface="Wingdings" pitchFamily="2" charset="2"/>
              <a:buNone/>
              <a:defRPr/>
            </a:pPr>
            <a:endParaRPr lang="en-US" b="1" dirty="0">
              <a:solidFill>
                <a:srgbClr val="006600"/>
              </a:solidFill>
              <a:effectLst>
                <a:outerShdw blurRad="38100" dist="38100" dir="2700000" algn="tl">
                  <a:srgbClr val="C0C0C0"/>
                </a:outerShdw>
              </a:effectLst>
            </a:endParaRPr>
          </a:p>
          <a:p>
            <a:pPr eaLnBrk="1" hangingPunct="1">
              <a:defRPr/>
            </a:pPr>
            <a:r>
              <a:rPr lang="en-US" b="1" dirty="0">
                <a:solidFill>
                  <a:srgbClr val="C00000"/>
                </a:solidFill>
                <a:effectLst>
                  <a:outerShdw blurRad="38100" dist="38100" dir="2700000" algn="tl">
                    <a:srgbClr val="C0C0C0"/>
                  </a:outerShdw>
                </a:effectLst>
              </a:rPr>
              <a:t> </a:t>
            </a:r>
            <a:r>
              <a:rPr lang="en-US" sz="3700" b="1" dirty="0">
                <a:solidFill>
                  <a:srgbClr val="C00000"/>
                </a:solidFill>
                <a:effectLst>
                  <a:outerShdw blurRad="38100" dist="38100" dir="2700000" algn="tl">
                    <a:srgbClr val="C0C0C0"/>
                  </a:outerShdw>
                </a:effectLst>
              </a:rPr>
              <a:t>If  responsive</a:t>
            </a:r>
          </a:p>
          <a:p>
            <a:pPr eaLnBrk="1" hangingPunct="1">
              <a:defRPr/>
            </a:pPr>
            <a:endParaRPr lang="en-AU" b="1" dirty="0">
              <a:solidFill>
                <a:srgbClr val="002060"/>
              </a:solidFill>
            </a:endParaRPr>
          </a:p>
          <a:p>
            <a:pPr eaLnBrk="1" hangingPunct="1">
              <a:lnSpc>
                <a:spcPct val="150000"/>
              </a:lnSpc>
              <a:defRPr/>
            </a:pPr>
            <a:r>
              <a:rPr lang="en-AU" b="1" dirty="0"/>
              <a:t>Leave him in the position in which you find him provided there is no further danger </a:t>
            </a:r>
          </a:p>
          <a:p>
            <a:pPr eaLnBrk="1" hangingPunct="1">
              <a:lnSpc>
                <a:spcPct val="150000"/>
              </a:lnSpc>
              <a:defRPr/>
            </a:pPr>
            <a:endParaRPr lang="en-US" sz="2800" b="1" dirty="0">
              <a:solidFill>
                <a:srgbClr val="C00000"/>
              </a:solidFill>
              <a:effectLst>
                <a:outerShdw blurRad="38100" dist="38100" dir="2700000" algn="tl">
                  <a:srgbClr val="C0C0C0"/>
                </a:outerShdw>
              </a:effectLst>
            </a:endParaRPr>
          </a:p>
          <a:p>
            <a:pPr eaLnBrk="1" hangingPunct="1">
              <a:lnSpc>
                <a:spcPct val="150000"/>
              </a:lnSpc>
              <a:defRPr/>
            </a:pPr>
            <a:r>
              <a:rPr lang="en-US" sz="2800" b="1" dirty="0">
                <a:solidFill>
                  <a:srgbClr val="C00000"/>
                </a:solidFill>
                <a:effectLst>
                  <a:outerShdw blurRad="38100" dist="38100" dir="2700000" algn="tl">
                    <a:srgbClr val="C0C0C0"/>
                  </a:outerShdw>
                </a:effectLst>
              </a:rPr>
              <a:t>Call for Help </a:t>
            </a:r>
            <a:endParaRPr lang="en-AU" sz="2800" b="1" dirty="0"/>
          </a:p>
          <a:p>
            <a:pPr eaLnBrk="1" hangingPunct="1">
              <a:defRPr/>
            </a:pPr>
            <a:endParaRPr lang="en-US" b="1" dirty="0">
              <a:solidFill>
                <a:srgbClr val="002060"/>
              </a:solidFill>
              <a:effectLst>
                <a:outerShdw blurRad="38100" dist="38100" dir="2700000" algn="tl">
                  <a:srgbClr val="C0C0C0"/>
                </a:outerShdw>
              </a:effectLst>
            </a:endParaRPr>
          </a:p>
        </p:txBody>
      </p:sp>
      <p:pic>
        <p:nvPicPr>
          <p:cNvPr id="28677"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3058" y="5235398"/>
            <a:ext cx="3254493" cy="3333383"/>
          </a:xfrm>
          <a:prstGeom prst="rect">
            <a:avLst/>
          </a:prstGeom>
          <a:noFill/>
          <a:ln w="38100">
            <a:solidFill>
              <a:srgbClr val="080808"/>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01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344927" y="414514"/>
            <a:ext cx="8277404" cy="1554427"/>
          </a:xfrm>
          <a:solidFill>
            <a:srgbClr val="002060"/>
          </a:solidFill>
        </p:spPr>
        <p:txBody>
          <a:bodyPr/>
          <a:lstStyle/>
          <a:p>
            <a:r>
              <a:rPr lang="en-US" b="1">
                <a:solidFill>
                  <a:srgbClr val="FFFF00"/>
                </a:solidFill>
              </a:rPr>
              <a:t>OPENING THE AIRWAY</a:t>
            </a:r>
            <a:endParaRPr lang="en-US" b="1">
              <a:solidFill>
                <a:srgbClr val="FFFF00"/>
              </a:solidFill>
              <a:latin typeface="Univers (W1)" charset="0"/>
            </a:endParaRPr>
          </a:p>
        </p:txBody>
      </p:sp>
      <p:sp>
        <p:nvSpPr>
          <p:cNvPr id="29699" name="Rectangle 3"/>
          <p:cNvSpPr>
            <a:spLocks noGrp="1" noChangeArrowheads="1"/>
          </p:cNvSpPr>
          <p:nvPr>
            <p:ph type="body" sz="half" idx="2"/>
          </p:nvPr>
        </p:nvSpPr>
        <p:spPr>
          <a:xfrm>
            <a:off x="6564781" y="2694340"/>
            <a:ext cx="4471759" cy="5595938"/>
          </a:xfrm>
          <a:noFill/>
        </p:spPr>
        <p:txBody>
          <a:bodyPr/>
          <a:lstStyle/>
          <a:p>
            <a:endParaRPr lang="en-US"/>
          </a:p>
        </p:txBody>
      </p:sp>
      <p:pic>
        <p:nvPicPr>
          <p:cNvPr id="29700" name="Picture 11"/>
          <p:cNvPicPr>
            <a:picLocks noGrp="1" noChangeArrowheads="1"/>
          </p:cNvPicPr>
          <p:nvPr>
            <p:ph type="clipArt" sz="half" idx="1"/>
          </p:nvPr>
        </p:nvPicPr>
        <p:blipFill>
          <a:blip r:embed="rId3">
            <a:extLst>
              <a:ext uri="{28A0092B-C50C-407E-A947-70E740481C1C}">
                <a14:useLocalDpi xmlns:a14="http://schemas.microsoft.com/office/drawing/2010/main" val="0"/>
              </a:ext>
            </a:extLst>
          </a:blip>
          <a:srcRect b="9412"/>
          <a:stretch>
            <a:fillRect/>
          </a:stretch>
        </p:blipFill>
        <p:spPr>
          <a:xfrm>
            <a:off x="2353381" y="1968941"/>
            <a:ext cx="3886796" cy="6839480"/>
          </a:xfrm>
          <a:noFill/>
          <a:ln w="38100">
            <a:solidFill>
              <a:srgbClr val="080808"/>
            </a:solidFill>
            <a:miter lim="800000"/>
            <a:headEnd/>
            <a:tailEnd/>
          </a:ln>
        </p:spPr>
      </p:pic>
      <p:pic>
        <p:nvPicPr>
          <p:cNvPr id="29701" name="Picture 9" descr="slid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897" y="2512992"/>
            <a:ext cx="4852155" cy="400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Box 5"/>
          <p:cNvSpPr txBox="1">
            <a:spLocks noChangeArrowheads="1"/>
          </p:cNvSpPr>
          <p:nvPr/>
        </p:nvSpPr>
        <p:spPr bwMode="auto">
          <a:xfrm>
            <a:off x="6860644" y="6688357"/>
            <a:ext cx="4541163" cy="150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085" tIns="53543" rIns="107085" bIns="53543">
            <a:spAutoFit/>
          </a:bodyP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ClrTx/>
              <a:buFontTx/>
              <a:buNone/>
            </a:pPr>
            <a:r>
              <a:rPr lang="en-US" sz="2800" b="1">
                <a:latin typeface="Arial" panose="020B0604020202020204" pitchFamily="34" charset="0"/>
              </a:rPr>
              <a:t>Head tilt ,  Chin lift</a:t>
            </a:r>
          </a:p>
          <a:p>
            <a:pPr eaLnBrk="1" hangingPunct="1">
              <a:spcBef>
                <a:spcPct val="0"/>
              </a:spcBef>
              <a:buClrTx/>
              <a:buFontTx/>
              <a:buNone/>
            </a:pPr>
            <a:endParaRPr lang="en-US" sz="2100" b="1">
              <a:latin typeface="Arial" panose="020B0604020202020204" pitchFamily="34" charset="0"/>
            </a:endParaRPr>
          </a:p>
          <a:p>
            <a:pPr eaLnBrk="1" hangingPunct="1">
              <a:spcBef>
                <a:spcPct val="0"/>
              </a:spcBef>
              <a:buClrTx/>
              <a:buFontTx/>
              <a:buNone/>
            </a:pPr>
            <a:r>
              <a:rPr lang="en-US" sz="2100" b="1">
                <a:latin typeface="Arial" panose="020B0604020202020204" pitchFamily="34" charset="0"/>
              </a:rPr>
              <a:t>If cervical spine injury suspected:</a:t>
            </a:r>
            <a:endParaRPr lang="en-US" sz="2100" b="1" i="1">
              <a:latin typeface="Arial" panose="020B0604020202020204" pitchFamily="34" charset="0"/>
            </a:endParaRPr>
          </a:p>
          <a:p>
            <a:pPr lvl="1" eaLnBrk="1" hangingPunct="1">
              <a:spcBef>
                <a:spcPct val="0"/>
              </a:spcBef>
              <a:buClrTx/>
              <a:buFontTx/>
              <a:buNone/>
            </a:pPr>
            <a:r>
              <a:rPr lang="en-US" sz="2100" b="1">
                <a:latin typeface="Arial" panose="020B0604020202020204" pitchFamily="34" charset="0"/>
              </a:rPr>
              <a:t> jaw thrust</a:t>
            </a:r>
          </a:p>
        </p:txBody>
      </p:sp>
    </p:spTree>
    <p:extLst>
      <p:ext uri="{BB962C8B-B14F-4D97-AF65-F5344CB8AC3E}">
        <p14:creationId xmlns:p14="http://schemas.microsoft.com/office/powerpoint/2010/main" val="159962085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Grp="1"/>
          </p:cNvSpPr>
          <p:nvPr>
            <p:ph type="title"/>
          </p:nvPr>
        </p:nvSpPr>
        <p:spPr>
          <a:solidFill>
            <a:srgbClr val="002060"/>
          </a:solidFill>
        </p:spPr>
        <p:txBody>
          <a:bodyPr>
            <a:normAutofit fontScale="90000"/>
          </a:bodyPr>
          <a:lstStyle/>
          <a:p>
            <a:r>
              <a:rPr lang="en-GB" dirty="0"/>
              <a:t/>
            </a:r>
            <a:br>
              <a:rPr lang="en-GB" dirty="0"/>
            </a:br>
            <a:r>
              <a:rPr lang="en-GB" dirty="0"/>
              <a:t>  </a:t>
            </a:r>
            <a:r>
              <a:rPr lang="en-GB" b="1" dirty="0">
                <a:solidFill>
                  <a:srgbClr val="FFFF00"/>
                </a:solidFill>
              </a:rPr>
              <a:t>CHECK FOR BREATHING </a:t>
            </a:r>
            <a:r>
              <a:rPr lang="en-GB" dirty="0"/>
              <a:t/>
            </a:r>
            <a:br>
              <a:rPr lang="en-GB" dirty="0"/>
            </a:br>
            <a:endParaRPr lang="en-GB" dirty="0"/>
          </a:p>
        </p:txBody>
      </p:sp>
      <p:sp>
        <p:nvSpPr>
          <p:cNvPr id="24579" name="Rectangle 3"/>
          <p:cNvSpPr>
            <a:spLocks noGrp="1"/>
          </p:cNvSpPr>
          <p:nvPr>
            <p:ph type="body" sz="half" idx="1"/>
          </p:nvPr>
        </p:nvSpPr>
        <p:spPr>
          <a:xfrm>
            <a:off x="2109928" y="2176200"/>
            <a:ext cx="4921472" cy="6155100"/>
          </a:xfrm>
          <a:solidFill>
            <a:schemeClr val="accent1">
              <a:lumMod val="20000"/>
              <a:lumOff val="80000"/>
            </a:schemeClr>
          </a:solidFill>
        </p:spPr>
        <p:txBody>
          <a:bodyPr/>
          <a:lstStyle/>
          <a:p>
            <a:pPr>
              <a:lnSpc>
                <a:spcPct val="90000"/>
              </a:lnSpc>
              <a:defRPr/>
            </a:pPr>
            <a:endParaRPr lang="en-GB" dirty="0">
              <a:ea typeface="ＭＳ Ｐゴシック" panose="020B0600070205080204" pitchFamily="34" charset="-128"/>
            </a:endParaRPr>
          </a:p>
          <a:p>
            <a:pPr>
              <a:defRPr/>
            </a:pPr>
            <a:r>
              <a:rPr lang="en-US" b="1" dirty="0">
                <a:solidFill>
                  <a:schemeClr val="tx2"/>
                </a:solidFill>
                <a:ea typeface="ＭＳ Ｐゴシック" panose="020B0600070205080204" pitchFamily="34" charset="-128"/>
              </a:rPr>
              <a:t>Look</a:t>
            </a:r>
            <a:r>
              <a:rPr lang="en-US" b="1" dirty="0">
                <a:ea typeface="ＭＳ Ｐゴシック" panose="020B0600070205080204" pitchFamily="34" charset="-128"/>
              </a:rPr>
              <a:t> for chest movement</a:t>
            </a:r>
          </a:p>
          <a:p>
            <a:pPr>
              <a:defRPr/>
            </a:pPr>
            <a:r>
              <a:rPr lang="en-US" b="1" dirty="0">
                <a:solidFill>
                  <a:schemeClr val="tx2"/>
                </a:solidFill>
                <a:ea typeface="ＭＳ Ｐゴシック" panose="020B0600070205080204" pitchFamily="34" charset="-128"/>
              </a:rPr>
              <a:t>Listen</a:t>
            </a:r>
            <a:r>
              <a:rPr lang="en-US" b="1" dirty="0">
                <a:ea typeface="ＭＳ Ｐゴシック" panose="020B0600070205080204" pitchFamily="34" charset="-128"/>
              </a:rPr>
              <a:t> for breath sounds</a:t>
            </a:r>
          </a:p>
          <a:p>
            <a:pPr>
              <a:defRPr/>
            </a:pPr>
            <a:r>
              <a:rPr lang="en-US" b="1" dirty="0">
                <a:solidFill>
                  <a:schemeClr val="tx2"/>
                </a:solidFill>
                <a:ea typeface="ＭＳ Ｐゴシック" panose="020B0600070205080204" pitchFamily="34" charset="-128"/>
              </a:rPr>
              <a:t>Feel</a:t>
            </a:r>
            <a:r>
              <a:rPr lang="en-US" b="1" dirty="0">
                <a:ea typeface="ＭＳ Ｐゴシック" panose="020B0600070205080204" pitchFamily="34" charset="-128"/>
              </a:rPr>
              <a:t> for expired air on your cheek</a:t>
            </a:r>
          </a:p>
          <a:p>
            <a:pPr>
              <a:lnSpc>
                <a:spcPct val="90000"/>
              </a:lnSpc>
              <a:buFontTx/>
              <a:buNone/>
              <a:defRPr/>
            </a:pPr>
            <a:r>
              <a:rPr lang="en-GB" b="1" dirty="0">
                <a:ea typeface="ＭＳ Ｐゴシック" panose="020B0600070205080204" pitchFamily="34" charset="-128"/>
              </a:rPr>
              <a:t>    At the same time feel for the carotid pulse </a:t>
            </a:r>
          </a:p>
          <a:p>
            <a:pPr>
              <a:lnSpc>
                <a:spcPct val="90000"/>
              </a:lnSpc>
              <a:buFontTx/>
              <a:buNone/>
              <a:defRPr/>
            </a:pPr>
            <a:r>
              <a:rPr lang="en-GB" b="1" dirty="0">
                <a:ea typeface="ＭＳ Ｐゴシック" panose="020B0600070205080204" pitchFamily="34" charset="-128"/>
              </a:rPr>
              <a:t>    </a:t>
            </a:r>
            <a:r>
              <a:rPr lang="en-GB" b="1" dirty="0">
                <a:solidFill>
                  <a:srgbClr val="C00000"/>
                </a:solidFill>
                <a:ea typeface="ＭＳ Ｐゴシック" panose="020B0600070205080204" pitchFamily="34" charset="-128"/>
              </a:rPr>
              <a:t>( only for HCP)</a:t>
            </a:r>
          </a:p>
          <a:p>
            <a:pPr>
              <a:lnSpc>
                <a:spcPct val="90000"/>
              </a:lnSpc>
              <a:buFontTx/>
              <a:buNone/>
              <a:defRPr/>
            </a:pPr>
            <a:r>
              <a:rPr lang="en-GB" b="1" dirty="0">
                <a:solidFill>
                  <a:srgbClr val="C00000"/>
                </a:solidFill>
                <a:ea typeface="ＭＳ Ｐゴシック" panose="020B0600070205080204" pitchFamily="34" charset="-128"/>
              </a:rPr>
              <a:t>    [Spend &lt; 10 seconds]</a:t>
            </a:r>
          </a:p>
        </p:txBody>
      </p:sp>
      <p:pic>
        <p:nvPicPr>
          <p:cNvPr id="31748" name="Picture 11" descr="CPR 00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565644" y="2867057"/>
            <a:ext cx="3213918" cy="6155100"/>
          </a:xfrm>
        </p:spPr>
      </p:pic>
    </p:spTree>
    <p:extLst>
      <p:ext uri="{BB962C8B-B14F-4D97-AF65-F5344CB8AC3E}">
        <p14:creationId xmlns:p14="http://schemas.microsoft.com/office/powerpoint/2010/main" val="405392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5"/>
          <p:cNvSpPr>
            <a:spLocks noGrp="1" noChangeArrowheads="1"/>
          </p:cNvSpPr>
          <p:nvPr>
            <p:ph type="title"/>
          </p:nvPr>
        </p:nvSpPr>
        <p:spPr>
          <a:solidFill>
            <a:schemeClr val="tx1"/>
          </a:solidFill>
        </p:spPr>
        <p:txBody>
          <a:bodyPr/>
          <a:lstStyle/>
          <a:p>
            <a:pPr eaLnBrk="1" hangingPunct="1"/>
            <a:r>
              <a:rPr lang="en-GB" sz="4700" b="1">
                <a:solidFill>
                  <a:srgbClr val="FFFF00"/>
                </a:solidFill>
              </a:rPr>
              <a:t>CARDIAC ARREST CONFIRMED</a:t>
            </a:r>
            <a:br>
              <a:rPr lang="en-GB" sz="4700" b="1">
                <a:solidFill>
                  <a:srgbClr val="FFFF00"/>
                </a:solidFill>
              </a:rPr>
            </a:br>
            <a:r>
              <a:rPr lang="en-GB" sz="4700" b="1">
                <a:solidFill>
                  <a:srgbClr val="FFFF00"/>
                </a:solidFill>
              </a:rPr>
              <a:t>Send /Call for Help</a:t>
            </a:r>
          </a:p>
        </p:txBody>
      </p:sp>
      <p:pic>
        <p:nvPicPr>
          <p:cNvPr id="3379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02298" y="3585978"/>
            <a:ext cx="5112514" cy="452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11"/>
          <p:cNvPicPr>
            <a:picLocks noChangeAspect="1"/>
          </p:cNvPicPr>
          <p:nvPr/>
        </p:nvPicPr>
        <p:blipFill>
          <a:blip r:embed="rId3">
            <a:extLst>
              <a:ext uri="{28A0092B-C50C-407E-A947-70E740481C1C}">
                <a14:useLocalDpi xmlns:a14="http://schemas.microsoft.com/office/drawing/2010/main" val="0"/>
              </a:ext>
            </a:extLst>
          </a:blip>
          <a:srcRect l="33025" t="7539" r="8064" b="79272"/>
          <a:stretch>
            <a:fillRect/>
          </a:stretch>
        </p:blipFill>
        <p:spPr bwMode="auto">
          <a:xfrm>
            <a:off x="2121762" y="3095901"/>
            <a:ext cx="5849636" cy="236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8" descr="r-newambul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533" y="6448717"/>
            <a:ext cx="2120070" cy="169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91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109927" y="0"/>
            <a:ext cx="8764310" cy="2072570"/>
          </a:xfrm>
          <a:solidFill>
            <a:srgbClr val="002060"/>
          </a:solidFill>
        </p:spPr>
        <p:txBody>
          <a:bodyPr>
            <a:normAutofit fontScale="90000"/>
          </a:bodyPr>
          <a:lstStyle/>
          <a:p>
            <a:r>
              <a:rPr lang="en-AU" b="1" dirty="0"/>
              <a:t/>
            </a:r>
            <a:br>
              <a:rPr lang="en-AU" b="1" dirty="0"/>
            </a:br>
            <a:r>
              <a:rPr lang="en-AU" b="1" dirty="0">
                <a:solidFill>
                  <a:srgbClr val="FFFF00"/>
                </a:solidFill>
              </a:rPr>
              <a:t>Health care providers </a:t>
            </a:r>
            <a:br>
              <a:rPr lang="en-AU" b="1" dirty="0">
                <a:solidFill>
                  <a:srgbClr val="FFFF00"/>
                </a:solidFill>
              </a:rPr>
            </a:br>
            <a:r>
              <a:rPr lang="en-AU" b="1" dirty="0">
                <a:solidFill>
                  <a:srgbClr val="FFFF00"/>
                </a:solidFill>
              </a:rPr>
              <a:t>should be able to :</a:t>
            </a:r>
            <a:br>
              <a:rPr lang="en-AU" b="1" dirty="0">
                <a:solidFill>
                  <a:srgbClr val="FFFF00"/>
                </a:solidFill>
              </a:rPr>
            </a:br>
            <a:endParaRPr lang="en-AU" b="1" dirty="0">
              <a:solidFill>
                <a:srgbClr val="FFFF00"/>
              </a:solidFill>
            </a:endParaRPr>
          </a:p>
        </p:txBody>
      </p:sp>
      <p:sp>
        <p:nvSpPr>
          <p:cNvPr id="27651" name="Content Placeholder 2"/>
          <p:cNvSpPr>
            <a:spLocks noGrp="1"/>
          </p:cNvSpPr>
          <p:nvPr>
            <p:ph idx="1"/>
          </p:nvPr>
        </p:nvSpPr>
        <p:spPr>
          <a:xfrm>
            <a:off x="892661" y="3137261"/>
            <a:ext cx="11198841" cy="5917619"/>
          </a:xfrm>
        </p:spPr>
        <p:txBody>
          <a:bodyPr/>
          <a:lstStyle/>
          <a:p>
            <a:r>
              <a:rPr lang="en-AU" b="1" dirty="0"/>
              <a:t>Recognise and treat the patient at risk of cardiac arrest</a:t>
            </a:r>
          </a:p>
          <a:p>
            <a:pPr marL="0" indent="0">
              <a:buNone/>
            </a:pPr>
            <a:endParaRPr lang="en-AU" b="1" dirty="0"/>
          </a:p>
          <a:p>
            <a:r>
              <a:rPr lang="en-AU" b="1" dirty="0"/>
              <a:t> Recognise and call for help if cardiac arrest occurs</a:t>
            </a:r>
          </a:p>
          <a:p>
            <a:pPr marL="0" indent="0">
              <a:buNone/>
            </a:pPr>
            <a:endParaRPr lang="en-AU" b="1" dirty="0"/>
          </a:p>
          <a:p>
            <a:r>
              <a:rPr lang="en-AU" b="1" dirty="0"/>
              <a:t>Start cardiopulmonary resuscitation (CPR) based on current guidelines and attempt defibrillation if indicated.</a:t>
            </a:r>
          </a:p>
          <a:p>
            <a:endParaRPr lang="en-AU" dirty="0"/>
          </a:p>
        </p:txBody>
      </p:sp>
    </p:spTree>
    <p:extLst>
      <p:ext uri="{BB962C8B-B14F-4D97-AF65-F5344CB8AC3E}">
        <p14:creationId xmlns:p14="http://schemas.microsoft.com/office/powerpoint/2010/main" val="2356077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p:cNvSpPr>
          <p:nvPr>
            <p:ph type="title"/>
          </p:nvPr>
        </p:nvSpPr>
        <p:spPr>
          <a:solidFill>
            <a:srgbClr val="002060"/>
          </a:solidFill>
        </p:spPr>
        <p:txBody>
          <a:bodyPr/>
          <a:lstStyle/>
          <a:p>
            <a:r>
              <a:rPr lang="en-GB" b="1"/>
              <a:t> </a:t>
            </a:r>
            <a:r>
              <a:rPr lang="en-GB" b="1">
                <a:solidFill>
                  <a:srgbClr val="FFFF00"/>
                </a:solidFill>
              </a:rPr>
              <a:t>Start CPR- </a:t>
            </a:r>
            <a:r>
              <a:rPr lang="en-GB">
                <a:solidFill>
                  <a:srgbClr val="FFFF00"/>
                </a:solidFill>
              </a:rPr>
              <a:t>circulate oxygen</a:t>
            </a:r>
          </a:p>
        </p:txBody>
      </p:sp>
      <p:sp>
        <p:nvSpPr>
          <p:cNvPr id="34819" name="Rectangle 5"/>
          <p:cNvSpPr>
            <a:spLocks noGrp="1"/>
          </p:cNvSpPr>
          <p:nvPr>
            <p:ph type="body" sz="half" idx="1"/>
          </p:nvPr>
        </p:nvSpPr>
        <p:spPr>
          <a:xfrm>
            <a:off x="1623022" y="2141657"/>
            <a:ext cx="5996723" cy="6155100"/>
          </a:xfrm>
        </p:spPr>
        <p:txBody>
          <a:bodyPr/>
          <a:lstStyle/>
          <a:p>
            <a:endParaRPr lang="en-GB" dirty="0"/>
          </a:p>
          <a:p>
            <a:pPr>
              <a:lnSpc>
                <a:spcPct val="150000"/>
              </a:lnSpc>
            </a:pPr>
            <a:r>
              <a:rPr lang="en-GB" b="1" dirty="0"/>
              <a:t>Heel of hands </a:t>
            </a:r>
            <a:r>
              <a:rPr lang="en-US" b="1" dirty="0"/>
              <a:t>-</a:t>
            </a:r>
            <a:r>
              <a:rPr lang="en-AU" b="1" dirty="0"/>
              <a:t> lower half of the sternum</a:t>
            </a:r>
            <a:endParaRPr lang="en-GB" b="1" dirty="0"/>
          </a:p>
          <a:p>
            <a:pPr>
              <a:lnSpc>
                <a:spcPct val="150000"/>
              </a:lnSpc>
            </a:pPr>
            <a:r>
              <a:rPr lang="en-GB" b="1" dirty="0"/>
              <a:t>Push hard - compress 5 – 6 cm</a:t>
            </a:r>
          </a:p>
          <a:p>
            <a:pPr>
              <a:lnSpc>
                <a:spcPct val="150000"/>
              </a:lnSpc>
            </a:pPr>
            <a:r>
              <a:rPr lang="en-GB" b="1" dirty="0"/>
              <a:t>Push fast -  100 - 120 / min</a:t>
            </a:r>
          </a:p>
          <a:p>
            <a:pPr>
              <a:lnSpc>
                <a:spcPct val="150000"/>
              </a:lnSpc>
            </a:pPr>
            <a:r>
              <a:rPr lang="en-GB" b="1" dirty="0"/>
              <a:t>Allow chest to recoil</a:t>
            </a:r>
          </a:p>
          <a:p>
            <a:endParaRPr lang="en-GB" dirty="0"/>
          </a:p>
        </p:txBody>
      </p:sp>
      <p:pic>
        <p:nvPicPr>
          <p:cNvPr id="34820" name="Picture 7" descr="CPR 005">
            <a:hlinkClick r:id="rId3" action="ppaction://hlinkfile"/>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7927442" y="2079047"/>
            <a:ext cx="3222372" cy="5775128"/>
          </a:xfrm>
        </p:spPr>
      </p:pic>
      <p:sp>
        <p:nvSpPr>
          <p:cNvPr id="34821" name="AutoShape 9"/>
          <p:cNvSpPr>
            <a:spLocks noChangeArrowheads="1"/>
          </p:cNvSpPr>
          <p:nvPr/>
        </p:nvSpPr>
        <p:spPr bwMode="auto">
          <a:xfrm>
            <a:off x="2092773" y="2256297"/>
            <a:ext cx="4157797" cy="511232"/>
          </a:xfrm>
          <a:prstGeom prst="roundRect">
            <a:avLst>
              <a:gd name="adj" fmla="val 16667"/>
            </a:avLst>
          </a:prstGeom>
          <a:solidFill>
            <a:schemeClr val="tx1"/>
          </a:solidFill>
          <a:ln w="38100">
            <a:solidFill>
              <a:srgbClr val="5A0F82"/>
            </a:solidFill>
            <a:round/>
            <a:headEnd/>
            <a:tailEnd/>
          </a:ln>
        </p:spPr>
        <p:txBody>
          <a:bodyPr wrap="none" lIns="107085" tIns="53543" rIns="107085" bIns="53543" anchor="ctr">
            <a:spAutoFit/>
          </a:bodyP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300" b="1">
                <a:solidFill>
                  <a:schemeClr val="bg1"/>
                </a:solidFill>
                <a:latin typeface="Arial" panose="020B0604020202020204" pitchFamily="34" charset="0"/>
              </a:rPr>
              <a:t>30 CHEST COMPRESSIONS</a:t>
            </a:r>
          </a:p>
        </p:txBody>
      </p:sp>
    </p:spTree>
    <p:extLst>
      <p:ext uri="{BB962C8B-B14F-4D97-AF65-F5344CB8AC3E}">
        <p14:creationId xmlns:p14="http://schemas.microsoft.com/office/powerpoint/2010/main" val="3034795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subTitle" idx="1"/>
          </p:nvPr>
        </p:nvSpPr>
        <p:spPr>
          <a:xfrm>
            <a:off x="6654384" y="328157"/>
            <a:ext cx="4706759" cy="1237066"/>
          </a:xfrm>
          <a:solidFill>
            <a:srgbClr val="002060"/>
          </a:solidFill>
        </p:spPr>
        <p:txBody>
          <a:bodyPr/>
          <a:lstStyle/>
          <a:p>
            <a:pPr marL="401570" indent="-401570"/>
            <a:r>
              <a:rPr lang="en-US" sz="5600" b="1">
                <a:solidFill>
                  <a:srgbClr val="FFFF00"/>
                </a:solidFill>
              </a:rPr>
              <a:t>Continue CPR</a:t>
            </a:r>
          </a:p>
        </p:txBody>
      </p:sp>
      <p:pic>
        <p:nvPicPr>
          <p:cNvPr id="36867" name="Picture 3">
            <a:hlinkClick r:id="rId3" action="ppaction://hlinkfile"/>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171" y="414516"/>
            <a:ext cx="4821723" cy="8182332"/>
          </a:xfrm>
          <a:prstGeom prst="rect">
            <a:avLst/>
          </a:prstGeom>
          <a:noFill/>
          <a:ln w="38100">
            <a:solidFill>
              <a:srgbClr val="080808"/>
            </a:solidFill>
            <a:miter lim="800000"/>
            <a:headEnd/>
            <a:tailEnd/>
          </a:ln>
          <a:extLst>
            <a:ext uri="{909E8E84-426E-40DD-AFC4-6F175D3DCCD1}">
              <a14:hiddenFill xmlns:a14="http://schemas.microsoft.com/office/drawing/2010/main">
                <a:solidFill>
                  <a:srgbClr val="FFFFFF"/>
                </a:solidFill>
              </a14:hiddenFill>
            </a:ext>
          </a:extLst>
        </p:spPr>
      </p:pic>
      <p:sp>
        <p:nvSpPr>
          <p:cNvPr id="36868" name="TextBox 3"/>
          <p:cNvSpPr txBox="1">
            <a:spLocks noChangeArrowheads="1"/>
          </p:cNvSpPr>
          <p:nvPr/>
        </p:nvSpPr>
        <p:spPr bwMode="auto">
          <a:xfrm>
            <a:off x="7063521" y="4421481"/>
            <a:ext cx="4297623" cy="327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085" tIns="53543" rIns="107085" bIns="53543">
            <a:spAutoFit/>
          </a:bodyP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657350" indent="-74295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ClrTx/>
              <a:buFontTx/>
              <a:buNone/>
            </a:pPr>
            <a:endParaRPr lang="en-GB" sz="2100" b="1">
              <a:solidFill>
                <a:srgbClr val="7030A0"/>
              </a:solidFill>
              <a:latin typeface="Arial" panose="020B0604020202020204" pitchFamily="34" charset="0"/>
            </a:endParaRPr>
          </a:p>
          <a:p>
            <a:pPr lvl="2" eaLnBrk="1" hangingPunct="1">
              <a:spcBef>
                <a:spcPct val="0"/>
              </a:spcBef>
              <a:buClrTx/>
              <a:buFontTx/>
              <a:buAutoNum type="arabicPlain" startAt="30"/>
            </a:pPr>
            <a:r>
              <a:rPr lang="en-GB" sz="5200" b="1">
                <a:solidFill>
                  <a:srgbClr val="7030A0"/>
                </a:solidFill>
                <a:latin typeface="Arial" panose="020B0604020202020204" pitchFamily="34" charset="0"/>
              </a:rPr>
              <a:t>: 2</a:t>
            </a:r>
            <a:endParaRPr lang="en-GB" sz="2100" b="1">
              <a:solidFill>
                <a:srgbClr val="7030A0"/>
              </a:solidFill>
              <a:latin typeface="Arial" panose="020B0604020202020204" pitchFamily="34" charset="0"/>
            </a:endParaRPr>
          </a:p>
          <a:p>
            <a:pPr eaLnBrk="1" hangingPunct="1">
              <a:spcBef>
                <a:spcPct val="0"/>
              </a:spcBef>
              <a:buClrTx/>
              <a:buFontTx/>
              <a:buNone/>
            </a:pPr>
            <a:r>
              <a:rPr lang="en-GB" sz="2100" b="1">
                <a:solidFill>
                  <a:srgbClr val="7030A0"/>
                </a:solidFill>
                <a:latin typeface="Arial" panose="020B0604020202020204" pitchFamily="34" charset="0"/>
              </a:rPr>
              <a:t>     </a:t>
            </a:r>
            <a:r>
              <a:rPr lang="en-GB" sz="2100" b="1">
                <a:latin typeface="Arial" panose="020B0604020202020204" pitchFamily="34" charset="0"/>
              </a:rPr>
              <a:t>1-person or   2-person CPR</a:t>
            </a:r>
          </a:p>
          <a:p>
            <a:pPr eaLnBrk="1" hangingPunct="1">
              <a:spcBef>
                <a:spcPct val="0"/>
              </a:spcBef>
              <a:buClrTx/>
              <a:buFontTx/>
              <a:buNone/>
            </a:pPr>
            <a:r>
              <a:rPr lang="en-GB" sz="2100" b="1">
                <a:latin typeface="Arial" panose="020B0604020202020204" pitchFamily="34" charset="0"/>
              </a:rPr>
              <a:t>      </a:t>
            </a:r>
          </a:p>
          <a:p>
            <a:pPr eaLnBrk="1" hangingPunct="1">
              <a:spcBef>
                <a:spcPct val="0"/>
              </a:spcBef>
              <a:buClrTx/>
              <a:buFontTx/>
              <a:buNone/>
            </a:pPr>
            <a:r>
              <a:rPr lang="en-GB" sz="2100" b="1">
                <a:latin typeface="Arial" panose="020B0604020202020204" pitchFamily="34" charset="0"/>
              </a:rPr>
              <a:t>        </a:t>
            </a:r>
            <a:r>
              <a:rPr lang="en-GB" sz="2800" b="1">
                <a:latin typeface="Arial" panose="020B0604020202020204" pitchFamily="34" charset="0"/>
              </a:rPr>
              <a:t>&lt; 5 sec for 2 breaths </a:t>
            </a:r>
          </a:p>
          <a:p>
            <a:pPr eaLnBrk="1" hangingPunct="1">
              <a:spcBef>
                <a:spcPct val="0"/>
              </a:spcBef>
              <a:buClrTx/>
              <a:buFontTx/>
              <a:buNone/>
            </a:pPr>
            <a:endParaRPr lang="en-GB" sz="2100" b="1">
              <a:solidFill>
                <a:srgbClr val="7030A0"/>
              </a:solidFill>
              <a:latin typeface="Arial" panose="020B0604020202020204" pitchFamily="34" charset="0"/>
            </a:endParaRPr>
          </a:p>
          <a:p>
            <a:pPr eaLnBrk="1" hangingPunct="1">
              <a:spcBef>
                <a:spcPct val="0"/>
              </a:spcBef>
              <a:buClrTx/>
              <a:buFontTx/>
              <a:buNone/>
            </a:pPr>
            <a:endParaRPr lang="en-GB" sz="2100" b="1">
              <a:solidFill>
                <a:srgbClr val="7030A0"/>
              </a:solidFill>
              <a:latin typeface="Arial" panose="020B0604020202020204" pitchFamily="34" charset="0"/>
            </a:endParaRPr>
          </a:p>
          <a:p>
            <a:pPr eaLnBrk="1" hangingPunct="1">
              <a:spcBef>
                <a:spcPct val="0"/>
              </a:spcBef>
              <a:buClrTx/>
              <a:buFontTx/>
              <a:buNone/>
            </a:pPr>
            <a:endParaRPr lang="en-AU" sz="2100" b="1">
              <a:solidFill>
                <a:srgbClr val="7030A0"/>
              </a:solidFill>
              <a:latin typeface="Arial" panose="020B0604020202020204" pitchFamily="34" charset="0"/>
            </a:endParaRPr>
          </a:p>
        </p:txBody>
      </p:sp>
      <p:sp>
        <p:nvSpPr>
          <p:cNvPr id="36869" name="Rectangle 4"/>
          <p:cNvSpPr>
            <a:spLocks noChangeArrowheads="1"/>
          </p:cNvSpPr>
          <p:nvPr/>
        </p:nvSpPr>
        <p:spPr bwMode="auto">
          <a:xfrm>
            <a:off x="7411793" y="7161160"/>
            <a:ext cx="3746472" cy="1029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085" tIns="53543" rIns="107085" bIns="53543">
            <a:spAutoFit/>
          </a:bodyPr>
          <a:lstStyle>
            <a:lvl1pPr marL="341313" indent="-341313">
              <a:spcBef>
                <a:spcPct val="20000"/>
              </a:spcBef>
              <a:buClr>
                <a:srgbClr val="5A0F82"/>
              </a:buClr>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95000"/>
              </a:lnSpc>
              <a:spcBef>
                <a:spcPct val="0"/>
              </a:spcBef>
              <a:buClrTx/>
              <a:buFontTx/>
              <a:buNone/>
            </a:pPr>
            <a:r>
              <a:rPr lang="en-GB" sz="2100" b="1">
                <a:latin typeface="Arial" panose="020B0604020202020204" pitchFamily="34" charset="0"/>
              </a:rPr>
              <a:t>If more than one rescuer is present, change rescuer every  2 mins</a:t>
            </a:r>
          </a:p>
        </p:txBody>
      </p:sp>
      <p:pic>
        <p:nvPicPr>
          <p:cNvPr id="36870" name="Picture 14" descr="slid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687" y="2422318"/>
            <a:ext cx="4258738" cy="238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70538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2"/>
          <p:cNvSpPr>
            <a:spLocks noGrp="1" noChangeArrowheads="1"/>
          </p:cNvSpPr>
          <p:nvPr>
            <p:ph type="title"/>
          </p:nvPr>
        </p:nvSpPr>
        <p:spPr>
          <a:xfrm>
            <a:off x="1623021" y="0"/>
            <a:ext cx="9738122" cy="1927922"/>
          </a:xfrm>
          <a:solidFill>
            <a:srgbClr val="002060"/>
          </a:solidFill>
        </p:spPr>
        <p:txBody>
          <a:bodyPr/>
          <a:lstStyle/>
          <a:p>
            <a:pPr eaLnBrk="1" hangingPunct="1"/>
            <a:r>
              <a:rPr lang="en-GB" sz="4700" b="1">
                <a:solidFill>
                  <a:srgbClr val="FFFF00"/>
                </a:solidFill>
              </a:rPr>
              <a:t>Continue CPR until defibrillator is available.  </a:t>
            </a:r>
          </a:p>
        </p:txBody>
      </p:sp>
      <p:pic>
        <p:nvPicPr>
          <p:cNvPr id="37891" name="Picture 4" descr="LifePak 9 small"/>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55575" y="2782857"/>
            <a:ext cx="3298450" cy="5621845"/>
          </a:xfrm>
          <a:ln w="38100">
            <a:solidFill>
              <a:schemeClr val="tx1"/>
            </a:solidFill>
            <a:miter lim="800000"/>
            <a:headEnd/>
            <a:tailEnd/>
          </a:ln>
        </p:spPr>
      </p:pic>
      <p:pic>
        <p:nvPicPr>
          <p:cNvPr id="37892" name="Picture 4" descr="Heartstream FR2 .jpg"/>
          <p:cNvPicPr>
            <a:picLocks noChangeAspect="1"/>
          </p:cNvPicPr>
          <p:nvPr/>
        </p:nvPicPr>
        <p:blipFill>
          <a:blip r:embed="rId4">
            <a:extLst>
              <a:ext uri="{28A0092B-C50C-407E-A947-70E740481C1C}">
                <a14:useLocalDpi xmlns:a14="http://schemas.microsoft.com/office/drawing/2010/main" val="0"/>
              </a:ext>
            </a:extLst>
          </a:blip>
          <a:srcRect r="4614"/>
          <a:stretch>
            <a:fillRect/>
          </a:stretch>
        </p:blipFill>
        <p:spPr bwMode="auto">
          <a:xfrm>
            <a:off x="5908809" y="2696502"/>
            <a:ext cx="4738881" cy="460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Tree>
    <p:extLst>
      <p:ext uri="{BB962C8B-B14F-4D97-AF65-F5344CB8AC3E}">
        <p14:creationId xmlns:p14="http://schemas.microsoft.com/office/powerpoint/2010/main" val="128540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403" y="886026"/>
            <a:ext cx="9734741" cy="839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Subtitle 2"/>
          <p:cNvSpPr>
            <a:spLocks noGrp="1"/>
          </p:cNvSpPr>
          <p:nvPr>
            <p:ph type="subTitle" idx="1"/>
          </p:nvPr>
        </p:nvSpPr>
        <p:spPr/>
        <p:txBody>
          <a:bodyPr/>
          <a:lstStyle/>
          <a:p>
            <a:r>
              <a:rPr lang="en-AU" sz="5600" b="1">
                <a:solidFill>
                  <a:srgbClr val="FF0000"/>
                </a:solidFill>
              </a:rPr>
              <a:t>Advanced Life Support</a:t>
            </a:r>
          </a:p>
        </p:txBody>
      </p:sp>
    </p:spTree>
    <p:extLst>
      <p:ext uri="{BB962C8B-B14F-4D97-AF65-F5344CB8AC3E}">
        <p14:creationId xmlns:p14="http://schemas.microsoft.com/office/powerpoint/2010/main" val="3907846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a:solidFill>
            <a:schemeClr val="tx2">
              <a:lumMod val="75000"/>
            </a:schemeClr>
          </a:solidFill>
        </p:spPr>
        <p:txBody>
          <a:bodyPr/>
          <a:lstStyle/>
          <a:p>
            <a:pPr>
              <a:defRPr/>
            </a:pPr>
            <a:r>
              <a:rPr lang="en-GB" b="1" dirty="0">
                <a:solidFill>
                  <a:srgbClr val="FFFF00"/>
                </a:solidFill>
                <a:ea typeface="ＭＳ Ｐゴシック" pitchFamily="34" charset="-128"/>
              </a:rPr>
              <a:t>ALS algorithm-</a:t>
            </a:r>
          </a:p>
        </p:txBody>
      </p:sp>
      <p:sp>
        <p:nvSpPr>
          <p:cNvPr id="39939" name="AutoShape 3"/>
          <p:cNvSpPr>
            <a:spLocks noChangeArrowheads="1"/>
          </p:cNvSpPr>
          <p:nvPr/>
        </p:nvSpPr>
        <p:spPr bwMode="auto">
          <a:xfrm>
            <a:off x="5489529" y="2152450"/>
            <a:ext cx="1993271" cy="1077304"/>
          </a:xfrm>
          <a:prstGeom prst="hexagon">
            <a:avLst>
              <a:gd name="adj" fmla="val 59068"/>
              <a:gd name="vf" fmla="val 115470"/>
            </a:avLst>
          </a:prstGeom>
          <a:noFill/>
          <a:ln w="38100">
            <a:solidFill>
              <a:srgbClr val="5A0F82"/>
            </a:solidFill>
            <a:miter lim="800000"/>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Analyse</a:t>
            </a:r>
          </a:p>
          <a:p>
            <a:pPr algn="ctr" eaLnBrk="1" hangingPunct="1">
              <a:spcBef>
                <a:spcPct val="0"/>
              </a:spcBef>
              <a:buClrTx/>
              <a:buFontTx/>
              <a:buNone/>
            </a:pPr>
            <a:r>
              <a:rPr lang="en-GB" sz="2100" b="1">
                <a:solidFill>
                  <a:prstClr val="black"/>
                </a:solidFill>
                <a:latin typeface="Arial" panose="020B0604020202020204" pitchFamily="34" charset="0"/>
              </a:rPr>
              <a:t>Rhythm</a:t>
            </a:r>
          </a:p>
        </p:txBody>
      </p:sp>
      <p:sp>
        <p:nvSpPr>
          <p:cNvPr id="39940" name="AutoShape 4"/>
          <p:cNvSpPr>
            <a:spLocks noChangeArrowheads="1"/>
          </p:cNvSpPr>
          <p:nvPr/>
        </p:nvSpPr>
        <p:spPr bwMode="auto">
          <a:xfrm>
            <a:off x="8020427" y="3033292"/>
            <a:ext cx="2377049" cy="783690"/>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Non- shockable</a:t>
            </a:r>
          </a:p>
          <a:p>
            <a:pPr algn="ctr" eaLnBrk="1" hangingPunct="1">
              <a:spcBef>
                <a:spcPct val="0"/>
              </a:spcBef>
              <a:buClrTx/>
              <a:buFontTx/>
              <a:buNone/>
            </a:pPr>
            <a:r>
              <a:rPr lang="en-GB" sz="1900">
                <a:solidFill>
                  <a:prstClr val="black"/>
                </a:solidFill>
                <a:latin typeface="Arial" panose="020B0604020202020204" pitchFamily="34" charset="0"/>
              </a:rPr>
              <a:t>Asystole/PEA</a:t>
            </a:r>
          </a:p>
        </p:txBody>
      </p:sp>
      <p:sp>
        <p:nvSpPr>
          <p:cNvPr id="39941" name="AutoShape 5"/>
          <p:cNvSpPr>
            <a:spLocks noChangeArrowheads="1"/>
          </p:cNvSpPr>
          <p:nvPr/>
        </p:nvSpPr>
        <p:spPr bwMode="auto">
          <a:xfrm>
            <a:off x="2574856" y="3033292"/>
            <a:ext cx="2377049" cy="783690"/>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Shockable</a:t>
            </a:r>
          </a:p>
          <a:p>
            <a:pPr algn="ctr" eaLnBrk="1" hangingPunct="1">
              <a:spcBef>
                <a:spcPct val="0"/>
              </a:spcBef>
              <a:buClrTx/>
              <a:buFontTx/>
              <a:buNone/>
            </a:pPr>
            <a:r>
              <a:rPr lang="en-GB" sz="1900">
                <a:solidFill>
                  <a:prstClr val="black"/>
                </a:solidFill>
                <a:latin typeface="Arial" panose="020B0604020202020204" pitchFamily="34" charset="0"/>
              </a:rPr>
              <a:t>VF/Puleless VT</a:t>
            </a:r>
          </a:p>
        </p:txBody>
      </p:sp>
      <p:sp>
        <p:nvSpPr>
          <p:cNvPr id="39942" name="AutoShape 7"/>
          <p:cNvSpPr>
            <a:spLocks noChangeArrowheads="1"/>
          </p:cNvSpPr>
          <p:nvPr/>
        </p:nvSpPr>
        <p:spPr bwMode="auto">
          <a:xfrm>
            <a:off x="2574856" y="4237974"/>
            <a:ext cx="2377049" cy="1016854"/>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1 shock</a:t>
            </a:r>
          </a:p>
          <a:p>
            <a:pPr algn="ctr" eaLnBrk="1" hangingPunct="1">
              <a:spcBef>
                <a:spcPct val="0"/>
              </a:spcBef>
              <a:buClrTx/>
              <a:buFontTx/>
              <a:buNone/>
            </a:pPr>
            <a:r>
              <a:rPr lang="en-GB" sz="1900">
                <a:solidFill>
                  <a:prstClr val="black"/>
                </a:solidFill>
                <a:latin typeface="Arial" panose="020B0604020202020204" pitchFamily="34" charset="0"/>
              </a:rPr>
              <a:t>150 -</a:t>
            </a:r>
            <a:r>
              <a:rPr lang="en-GB" sz="1900" b="1">
                <a:solidFill>
                  <a:srgbClr val="FF0000"/>
                </a:solidFill>
                <a:latin typeface="Arial" panose="020B0604020202020204" pitchFamily="34" charset="0"/>
              </a:rPr>
              <a:t>200</a:t>
            </a:r>
            <a:r>
              <a:rPr lang="en-GB" sz="1900">
                <a:solidFill>
                  <a:prstClr val="black"/>
                </a:solidFill>
                <a:latin typeface="Arial" panose="020B0604020202020204" pitchFamily="34" charset="0"/>
              </a:rPr>
              <a:t> J biphasic</a:t>
            </a:r>
          </a:p>
          <a:p>
            <a:pPr algn="ctr" eaLnBrk="1" hangingPunct="1">
              <a:spcBef>
                <a:spcPct val="0"/>
              </a:spcBef>
              <a:buClrTx/>
              <a:buFontTx/>
              <a:buNone/>
            </a:pPr>
            <a:r>
              <a:rPr lang="en-GB" sz="1900">
                <a:solidFill>
                  <a:prstClr val="black"/>
                </a:solidFill>
                <a:latin typeface="Arial" panose="020B0604020202020204" pitchFamily="34" charset="0"/>
              </a:rPr>
              <a:t>360J monophasic</a:t>
            </a:r>
          </a:p>
        </p:txBody>
      </p:sp>
      <p:sp>
        <p:nvSpPr>
          <p:cNvPr id="39943" name="AutoShape 8"/>
          <p:cNvSpPr>
            <a:spLocks noChangeArrowheads="1"/>
          </p:cNvSpPr>
          <p:nvPr/>
        </p:nvSpPr>
        <p:spPr bwMode="auto">
          <a:xfrm>
            <a:off x="2574856" y="5539808"/>
            <a:ext cx="2377049" cy="1714188"/>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1600">
                <a:solidFill>
                  <a:prstClr val="black"/>
                </a:solidFill>
                <a:latin typeface="Arial" panose="020B0604020202020204" pitchFamily="34" charset="0"/>
              </a:rPr>
              <a:t>Immediately resume</a:t>
            </a:r>
          </a:p>
          <a:p>
            <a:pPr algn="ctr" eaLnBrk="1" hangingPunct="1">
              <a:spcBef>
                <a:spcPct val="0"/>
              </a:spcBef>
              <a:buClrTx/>
              <a:buFontTx/>
              <a:buNone/>
            </a:pPr>
            <a:r>
              <a:rPr lang="en-GB" sz="2100" b="1">
                <a:solidFill>
                  <a:prstClr val="black"/>
                </a:solidFill>
                <a:latin typeface="Arial" panose="020B0604020202020204" pitchFamily="34" charset="0"/>
              </a:rPr>
              <a:t>CPR 30:2 for 2 min</a:t>
            </a:r>
          </a:p>
          <a:p>
            <a:pPr algn="ctr" eaLnBrk="1" hangingPunct="1">
              <a:spcBef>
                <a:spcPct val="0"/>
              </a:spcBef>
              <a:buClrTx/>
              <a:buFontTx/>
              <a:buNone/>
            </a:pPr>
            <a:r>
              <a:rPr lang="en-GB" sz="1600">
                <a:solidFill>
                  <a:prstClr val="black"/>
                </a:solidFill>
                <a:latin typeface="Arial" panose="020B0604020202020204" pitchFamily="34" charset="0"/>
              </a:rPr>
              <a:t>Minimise interruptions</a:t>
            </a:r>
          </a:p>
          <a:p>
            <a:pPr algn="ctr" eaLnBrk="1" hangingPunct="1">
              <a:spcBef>
                <a:spcPct val="0"/>
              </a:spcBef>
              <a:buClrTx/>
              <a:buFontTx/>
              <a:buNone/>
            </a:pPr>
            <a:r>
              <a:rPr lang="en-GB" sz="1900" b="1">
                <a:solidFill>
                  <a:prstClr val="black"/>
                </a:solidFill>
                <a:latin typeface="Arial" panose="020B0604020202020204" pitchFamily="34" charset="0"/>
              </a:rPr>
              <a:t>Push drugs</a:t>
            </a:r>
          </a:p>
          <a:p>
            <a:pPr algn="ctr" eaLnBrk="1" hangingPunct="1">
              <a:spcBef>
                <a:spcPct val="0"/>
              </a:spcBef>
              <a:buClrTx/>
              <a:buFontTx/>
              <a:buNone/>
            </a:pPr>
            <a:r>
              <a:rPr lang="en-GB" sz="1600">
                <a:solidFill>
                  <a:prstClr val="black"/>
                </a:solidFill>
                <a:latin typeface="Arial" panose="020B0604020202020204" pitchFamily="34" charset="0"/>
              </a:rPr>
              <a:t>when indicated</a:t>
            </a:r>
          </a:p>
        </p:txBody>
      </p:sp>
      <p:cxnSp>
        <p:nvCxnSpPr>
          <p:cNvPr id="39944" name="AutoShape 10"/>
          <p:cNvCxnSpPr>
            <a:cxnSpLocks noChangeShapeType="1"/>
            <a:stCxn id="39939" idx="2"/>
            <a:endCxn id="39941" idx="3"/>
          </p:cNvCxnSpPr>
          <p:nvPr/>
        </p:nvCxnSpPr>
        <p:spPr bwMode="auto">
          <a:xfrm rot="5400000">
            <a:off x="5644324" y="2583530"/>
            <a:ext cx="170556" cy="1514819"/>
          </a:xfrm>
          <a:prstGeom prst="bentConnector2">
            <a:avLst/>
          </a:prstGeom>
          <a:noFill/>
          <a:ln w="38100">
            <a:solidFill>
              <a:srgbClr val="5A0F82"/>
            </a:solidFill>
            <a:miter lim="800000"/>
            <a:headEnd/>
            <a:tailEnd type="triangle" w="med" len="med"/>
          </a:ln>
          <a:extLst>
            <a:ext uri="{909E8E84-426E-40DD-AFC4-6F175D3DCCD1}">
              <a14:hiddenFill xmlns:a14="http://schemas.microsoft.com/office/drawing/2010/main">
                <a:noFill/>
              </a14:hiddenFill>
            </a:ext>
          </a:extLst>
        </p:spPr>
      </p:cxnSp>
      <p:cxnSp>
        <p:nvCxnSpPr>
          <p:cNvPr id="39945" name="AutoShape 11"/>
          <p:cNvCxnSpPr>
            <a:cxnSpLocks noChangeShapeType="1"/>
            <a:stCxn id="39939" idx="2"/>
            <a:endCxn id="39940" idx="1"/>
          </p:cNvCxnSpPr>
          <p:nvPr/>
        </p:nvCxnSpPr>
        <p:spPr bwMode="auto">
          <a:xfrm rot="16200000" flipH="1">
            <a:off x="7158297" y="2584376"/>
            <a:ext cx="170556" cy="1513128"/>
          </a:xfrm>
          <a:prstGeom prst="bentConnector2">
            <a:avLst/>
          </a:prstGeom>
          <a:noFill/>
          <a:ln w="38100">
            <a:solidFill>
              <a:srgbClr val="5A0F82"/>
            </a:solidFill>
            <a:miter lim="800000"/>
            <a:headEnd/>
            <a:tailEnd type="triangle" w="med" len="med"/>
          </a:ln>
          <a:extLst>
            <a:ext uri="{909E8E84-426E-40DD-AFC4-6F175D3DCCD1}">
              <a14:hiddenFill xmlns:a14="http://schemas.microsoft.com/office/drawing/2010/main">
                <a:noFill/>
              </a14:hiddenFill>
            </a:ext>
          </a:extLst>
        </p:spPr>
      </p:cxnSp>
      <p:cxnSp>
        <p:nvCxnSpPr>
          <p:cNvPr id="39946" name="AutoShape 12"/>
          <p:cNvCxnSpPr>
            <a:cxnSpLocks noChangeShapeType="1"/>
            <a:stCxn id="39940" idx="2"/>
            <a:endCxn id="39954" idx="0"/>
          </p:cNvCxnSpPr>
          <p:nvPr/>
        </p:nvCxnSpPr>
        <p:spPr bwMode="auto">
          <a:xfrm rot="16200000" flipH="1">
            <a:off x="8354303" y="4671632"/>
            <a:ext cx="1722823" cy="13525"/>
          </a:xfrm>
          <a:prstGeom prst="straightConnector1">
            <a:avLst/>
          </a:prstGeom>
          <a:noFill/>
          <a:ln w="38100">
            <a:solidFill>
              <a:srgbClr val="5A0F82"/>
            </a:solidFill>
            <a:round/>
            <a:headEnd/>
            <a:tailEnd type="triangle" w="med" len="med"/>
          </a:ln>
          <a:extLst>
            <a:ext uri="{909E8E84-426E-40DD-AFC4-6F175D3DCCD1}">
              <a14:hiddenFill xmlns:a14="http://schemas.microsoft.com/office/drawing/2010/main">
                <a:noFill/>
              </a14:hiddenFill>
            </a:ext>
          </a:extLst>
        </p:spPr>
      </p:cxnSp>
      <p:cxnSp>
        <p:nvCxnSpPr>
          <p:cNvPr id="39947" name="AutoShape 13"/>
          <p:cNvCxnSpPr>
            <a:cxnSpLocks noChangeShapeType="1"/>
            <a:stCxn id="39941" idx="2"/>
            <a:endCxn id="39942" idx="0"/>
          </p:cNvCxnSpPr>
          <p:nvPr/>
        </p:nvCxnSpPr>
        <p:spPr bwMode="auto">
          <a:xfrm rot="5400000">
            <a:off x="3553729" y="4028791"/>
            <a:ext cx="420990" cy="1691"/>
          </a:xfrm>
          <a:prstGeom prst="straightConnector1">
            <a:avLst/>
          </a:prstGeom>
          <a:noFill/>
          <a:ln w="38100">
            <a:solidFill>
              <a:srgbClr val="5A0F82"/>
            </a:solidFill>
            <a:round/>
            <a:headEnd/>
            <a:tailEnd type="triangle" w="med" len="med"/>
          </a:ln>
          <a:extLst>
            <a:ext uri="{909E8E84-426E-40DD-AFC4-6F175D3DCCD1}">
              <a14:hiddenFill xmlns:a14="http://schemas.microsoft.com/office/drawing/2010/main">
                <a:noFill/>
              </a14:hiddenFill>
            </a:ext>
          </a:extLst>
        </p:spPr>
      </p:cxnSp>
      <p:cxnSp>
        <p:nvCxnSpPr>
          <p:cNvPr id="39948" name="AutoShape 15"/>
          <p:cNvCxnSpPr>
            <a:cxnSpLocks noChangeShapeType="1"/>
            <a:stCxn id="39942" idx="2"/>
            <a:endCxn id="39943" idx="0"/>
          </p:cNvCxnSpPr>
          <p:nvPr/>
        </p:nvCxnSpPr>
        <p:spPr bwMode="auto">
          <a:xfrm rot="5400000">
            <a:off x="3621735" y="5396471"/>
            <a:ext cx="284978" cy="1691"/>
          </a:xfrm>
          <a:prstGeom prst="straightConnector1">
            <a:avLst/>
          </a:prstGeom>
          <a:noFill/>
          <a:ln w="38100">
            <a:solidFill>
              <a:srgbClr val="5A0F82"/>
            </a:solidFill>
            <a:round/>
            <a:headEnd/>
            <a:tailEnd type="triangle" w="med" len="med"/>
          </a:ln>
          <a:extLst>
            <a:ext uri="{909E8E84-426E-40DD-AFC4-6F175D3DCCD1}">
              <a14:hiddenFill xmlns:a14="http://schemas.microsoft.com/office/drawing/2010/main">
                <a:noFill/>
              </a14:hiddenFill>
            </a:ext>
          </a:extLst>
        </p:spPr>
      </p:cxnSp>
      <p:cxnSp>
        <p:nvCxnSpPr>
          <p:cNvPr id="39949" name="AutoShape 16"/>
          <p:cNvCxnSpPr>
            <a:cxnSpLocks noChangeShapeType="1"/>
            <a:stCxn id="39943" idx="1"/>
            <a:endCxn id="39939" idx="2"/>
          </p:cNvCxnSpPr>
          <p:nvPr/>
        </p:nvCxnSpPr>
        <p:spPr bwMode="auto">
          <a:xfrm rot="10800000" flipH="1">
            <a:off x="2574855" y="2692182"/>
            <a:ext cx="2914674" cy="3704718"/>
          </a:xfrm>
          <a:prstGeom prst="bentConnector3">
            <a:avLst>
              <a:gd name="adj1" fmla="val -8352"/>
            </a:avLst>
          </a:prstGeom>
          <a:noFill/>
          <a:ln w="38100">
            <a:solidFill>
              <a:srgbClr val="5A0F82"/>
            </a:solidFill>
            <a:miter lim="800000"/>
            <a:headEnd/>
            <a:tailEnd type="triangle" w="med" len="med"/>
          </a:ln>
          <a:extLst>
            <a:ext uri="{909E8E84-426E-40DD-AFC4-6F175D3DCCD1}">
              <a14:hiddenFill xmlns:a14="http://schemas.microsoft.com/office/drawing/2010/main">
                <a:noFill/>
              </a14:hiddenFill>
            </a:ext>
          </a:extLst>
        </p:spPr>
      </p:cxnSp>
      <p:cxnSp>
        <p:nvCxnSpPr>
          <p:cNvPr id="39950" name="AutoShape 17"/>
          <p:cNvCxnSpPr>
            <a:cxnSpLocks noChangeShapeType="1"/>
            <a:stCxn id="39954" idx="3"/>
            <a:endCxn id="39939" idx="2"/>
          </p:cNvCxnSpPr>
          <p:nvPr/>
        </p:nvCxnSpPr>
        <p:spPr bwMode="auto">
          <a:xfrm flipH="1" flipV="1">
            <a:off x="7482800" y="2692182"/>
            <a:ext cx="2928199" cy="3704718"/>
          </a:xfrm>
          <a:prstGeom prst="bentConnector3">
            <a:avLst>
              <a:gd name="adj1" fmla="val -8315"/>
            </a:avLst>
          </a:prstGeom>
          <a:noFill/>
          <a:ln w="38100">
            <a:solidFill>
              <a:srgbClr val="5A0F82"/>
            </a:solidFill>
            <a:miter lim="800000"/>
            <a:headEnd/>
            <a:tailEnd type="triangle" w="med" len="med"/>
          </a:ln>
          <a:extLst>
            <a:ext uri="{909E8E84-426E-40DD-AFC4-6F175D3DCCD1}">
              <a14:hiddenFill xmlns:a14="http://schemas.microsoft.com/office/drawing/2010/main">
                <a:noFill/>
              </a14:hiddenFill>
            </a:ext>
          </a:extLst>
        </p:spPr>
      </p:cxnSp>
      <p:sp>
        <p:nvSpPr>
          <p:cNvPr id="39951" name="AutoShape 18"/>
          <p:cNvSpPr>
            <a:spLocks noChangeArrowheads="1"/>
          </p:cNvSpPr>
          <p:nvPr/>
        </p:nvSpPr>
        <p:spPr bwMode="auto">
          <a:xfrm>
            <a:off x="5105751" y="5220285"/>
            <a:ext cx="2759135" cy="3730625"/>
          </a:xfrm>
          <a:prstGeom prst="roundRect">
            <a:avLst>
              <a:gd name="adj" fmla="val 14514"/>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lIns="107085" tIns="53543" rIns="107085" bIns="53543"/>
          <a:lstStyle>
            <a:lvl1pPr marL="228600" indent="-228600">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ClrTx/>
            </a:pPr>
            <a:endParaRPr lang="en-GB" sz="1400">
              <a:solidFill>
                <a:prstClr val="black"/>
              </a:solidFill>
              <a:latin typeface="Arial" panose="020B0604020202020204" pitchFamily="34" charset="0"/>
            </a:endParaRPr>
          </a:p>
          <a:p>
            <a:pPr eaLnBrk="1" hangingPunct="1">
              <a:spcBef>
                <a:spcPct val="0"/>
              </a:spcBef>
              <a:buClrTx/>
            </a:pPr>
            <a:endParaRPr lang="en-GB" sz="1600">
              <a:solidFill>
                <a:prstClr val="black"/>
              </a:solidFill>
              <a:latin typeface="Arial" panose="020B0604020202020204" pitchFamily="34" charset="0"/>
            </a:endParaRPr>
          </a:p>
          <a:p>
            <a:pPr eaLnBrk="1" hangingPunct="1">
              <a:spcBef>
                <a:spcPct val="0"/>
              </a:spcBef>
              <a:buClrTx/>
            </a:pPr>
            <a:r>
              <a:rPr lang="en-GB" sz="1600">
                <a:solidFill>
                  <a:prstClr val="black"/>
                </a:solidFill>
                <a:latin typeface="Arial" panose="020B0604020202020204" pitchFamily="34" charset="0"/>
              </a:rPr>
              <a:t>Assess using ABCDE approach</a:t>
            </a:r>
          </a:p>
          <a:p>
            <a:pPr eaLnBrk="1" hangingPunct="1">
              <a:spcBef>
                <a:spcPct val="0"/>
              </a:spcBef>
              <a:buClrTx/>
            </a:pPr>
            <a:r>
              <a:rPr lang="en-GB" sz="1600">
                <a:solidFill>
                  <a:prstClr val="black"/>
                </a:solidFill>
                <a:latin typeface="Arial" panose="020B0604020202020204" pitchFamily="34" charset="0"/>
              </a:rPr>
              <a:t>Control oxygenation and ventilation</a:t>
            </a:r>
          </a:p>
          <a:p>
            <a:pPr eaLnBrk="1" hangingPunct="1">
              <a:spcBef>
                <a:spcPct val="0"/>
              </a:spcBef>
              <a:buClrTx/>
            </a:pPr>
            <a:r>
              <a:rPr lang="en-GB" sz="1600">
                <a:solidFill>
                  <a:prstClr val="black"/>
                </a:solidFill>
                <a:latin typeface="Arial" panose="020B0604020202020204" pitchFamily="34" charset="0"/>
              </a:rPr>
              <a:t>12-lead ECG</a:t>
            </a:r>
          </a:p>
          <a:p>
            <a:pPr eaLnBrk="1" hangingPunct="1">
              <a:spcBef>
                <a:spcPct val="0"/>
              </a:spcBef>
              <a:buClrTx/>
            </a:pPr>
            <a:r>
              <a:rPr lang="en-GB" sz="1600">
                <a:solidFill>
                  <a:prstClr val="black"/>
                </a:solidFill>
                <a:latin typeface="Arial" panose="020B0604020202020204" pitchFamily="34" charset="0"/>
              </a:rPr>
              <a:t>Treat precipitating causes</a:t>
            </a:r>
          </a:p>
          <a:p>
            <a:pPr eaLnBrk="1" hangingPunct="1">
              <a:spcBef>
                <a:spcPct val="0"/>
              </a:spcBef>
              <a:buClrTx/>
            </a:pPr>
            <a:r>
              <a:rPr lang="en-GB" sz="1600">
                <a:solidFill>
                  <a:prstClr val="black"/>
                </a:solidFill>
                <a:latin typeface="Arial" panose="020B0604020202020204" pitchFamily="34" charset="0"/>
              </a:rPr>
              <a:t>Temperature control / therapeutic hypothermia</a:t>
            </a:r>
            <a:endParaRPr lang="en-GB" sz="1400">
              <a:solidFill>
                <a:prstClr val="black"/>
              </a:solidFill>
              <a:latin typeface="Arial" panose="020B0604020202020204" pitchFamily="34" charset="0"/>
            </a:endParaRPr>
          </a:p>
          <a:p>
            <a:pPr eaLnBrk="1" hangingPunct="1">
              <a:spcBef>
                <a:spcPct val="0"/>
              </a:spcBef>
              <a:buClrTx/>
            </a:pPr>
            <a:endParaRPr lang="en-GB" sz="1400">
              <a:solidFill>
                <a:prstClr val="black"/>
              </a:solidFill>
              <a:latin typeface="Arial" panose="020B0604020202020204" pitchFamily="34" charset="0"/>
            </a:endParaRPr>
          </a:p>
          <a:p>
            <a:pPr eaLnBrk="1" hangingPunct="1">
              <a:spcBef>
                <a:spcPct val="0"/>
              </a:spcBef>
              <a:buClrTx/>
            </a:pPr>
            <a:endParaRPr lang="en-GB" sz="2100">
              <a:solidFill>
                <a:prstClr val="black"/>
              </a:solidFill>
              <a:latin typeface="Arial" panose="020B0604020202020204" pitchFamily="34" charset="0"/>
            </a:endParaRPr>
          </a:p>
        </p:txBody>
      </p:sp>
      <p:sp>
        <p:nvSpPr>
          <p:cNvPr id="39952" name="Rectangle 21"/>
          <p:cNvSpPr>
            <a:spLocks noChangeArrowheads="1"/>
          </p:cNvSpPr>
          <p:nvPr/>
        </p:nvSpPr>
        <p:spPr bwMode="auto">
          <a:xfrm>
            <a:off x="2574856" y="7744073"/>
            <a:ext cx="2377049" cy="12716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1400">
                <a:solidFill>
                  <a:prstClr val="black"/>
                </a:solidFill>
                <a:latin typeface="Arial" panose="020B0604020202020204" pitchFamily="34" charset="0"/>
              </a:rPr>
              <a:t>Adrenaline 1mg &amp; Amiodarone 300mg IV/IO after 3</a:t>
            </a:r>
            <a:r>
              <a:rPr lang="en-GB" sz="1400" baseline="30000">
                <a:solidFill>
                  <a:prstClr val="black"/>
                </a:solidFill>
                <a:latin typeface="Arial" panose="020B0604020202020204" pitchFamily="34" charset="0"/>
              </a:rPr>
              <a:t>rd</a:t>
            </a:r>
            <a:r>
              <a:rPr lang="en-GB" sz="1400">
                <a:solidFill>
                  <a:prstClr val="black"/>
                </a:solidFill>
                <a:latin typeface="Arial" panose="020B0604020202020204" pitchFamily="34" charset="0"/>
              </a:rPr>
              <a:t> shock </a:t>
            </a:r>
            <a:r>
              <a:rPr lang="en-GB" sz="1400">
                <a:solidFill>
                  <a:prstClr val="black"/>
                </a:solidFill>
                <a:latin typeface="Arial" panose="020B0604020202020204" pitchFamily="34" charset="0"/>
                <a:sym typeface="Wingdings" panose="05000000000000000000" pitchFamily="2" charset="2"/>
              </a:rPr>
              <a:t>then repeat adrenaline after every alternate shock</a:t>
            </a:r>
            <a:endParaRPr lang="en-GB" sz="1400">
              <a:solidFill>
                <a:prstClr val="black"/>
              </a:solidFill>
              <a:latin typeface="Arial" panose="020B0604020202020204" pitchFamily="34" charset="0"/>
            </a:endParaRPr>
          </a:p>
        </p:txBody>
      </p:sp>
      <p:sp>
        <p:nvSpPr>
          <p:cNvPr id="39953" name="Rectangle 22"/>
          <p:cNvSpPr>
            <a:spLocks noChangeArrowheads="1"/>
          </p:cNvSpPr>
          <p:nvPr/>
        </p:nvSpPr>
        <p:spPr bwMode="auto">
          <a:xfrm>
            <a:off x="8028881" y="7685779"/>
            <a:ext cx="2361832" cy="12716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1400">
                <a:solidFill>
                  <a:prstClr val="black"/>
                </a:solidFill>
                <a:latin typeface="Arial" panose="020B0604020202020204" pitchFamily="34" charset="0"/>
              </a:rPr>
              <a:t>Adrenaline 1mg (IV/IO) as soon as access obtained and then every alternate loop</a:t>
            </a:r>
          </a:p>
        </p:txBody>
      </p:sp>
      <p:sp>
        <p:nvSpPr>
          <p:cNvPr id="39954" name="AutoShape 8"/>
          <p:cNvSpPr>
            <a:spLocks noChangeArrowheads="1"/>
          </p:cNvSpPr>
          <p:nvPr/>
        </p:nvSpPr>
        <p:spPr bwMode="auto">
          <a:xfrm>
            <a:off x="8033952" y="5539808"/>
            <a:ext cx="2377049" cy="1714188"/>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1600">
                <a:solidFill>
                  <a:prstClr val="black"/>
                </a:solidFill>
                <a:latin typeface="Arial" panose="020B0604020202020204" pitchFamily="34" charset="0"/>
              </a:rPr>
              <a:t>Immediately resume</a:t>
            </a:r>
          </a:p>
          <a:p>
            <a:pPr algn="ctr" eaLnBrk="1" hangingPunct="1">
              <a:spcBef>
                <a:spcPct val="0"/>
              </a:spcBef>
              <a:buClrTx/>
              <a:buFontTx/>
              <a:buNone/>
            </a:pPr>
            <a:r>
              <a:rPr lang="en-GB" sz="2100" b="1">
                <a:solidFill>
                  <a:prstClr val="black"/>
                </a:solidFill>
                <a:latin typeface="Arial" panose="020B0604020202020204" pitchFamily="34" charset="0"/>
              </a:rPr>
              <a:t>CPR 30:2 for 2 min</a:t>
            </a:r>
          </a:p>
          <a:p>
            <a:pPr algn="ctr" eaLnBrk="1" hangingPunct="1">
              <a:spcBef>
                <a:spcPct val="0"/>
              </a:spcBef>
              <a:buClrTx/>
              <a:buFontTx/>
              <a:buNone/>
            </a:pPr>
            <a:r>
              <a:rPr lang="en-GB" sz="1600">
                <a:solidFill>
                  <a:prstClr val="black"/>
                </a:solidFill>
                <a:latin typeface="Arial" panose="020B0604020202020204" pitchFamily="34" charset="0"/>
              </a:rPr>
              <a:t>Minimise interruptions</a:t>
            </a:r>
          </a:p>
          <a:p>
            <a:pPr algn="ctr" eaLnBrk="1" hangingPunct="1">
              <a:spcBef>
                <a:spcPct val="0"/>
              </a:spcBef>
              <a:buClrTx/>
              <a:buFontTx/>
              <a:buNone/>
            </a:pPr>
            <a:r>
              <a:rPr lang="en-GB" sz="1900" b="1">
                <a:solidFill>
                  <a:prstClr val="black"/>
                </a:solidFill>
                <a:latin typeface="Arial" panose="020B0604020202020204" pitchFamily="34" charset="0"/>
              </a:rPr>
              <a:t>Push drugs</a:t>
            </a:r>
          </a:p>
          <a:p>
            <a:pPr algn="ctr" eaLnBrk="1" hangingPunct="1">
              <a:spcBef>
                <a:spcPct val="0"/>
              </a:spcBef>
              <a:buClrTx/>
              <a:buFontTx/>
              <a:buNone/>
            </a:pPr>
            <a:r>
              <a:rPr lang="en-GB" sz="1600">
                <a:solidFill>
                  <a:prstClr val="black"/>
                </a:solidFill>
                <a:latin typeface="Arial" panose="020B0604020202020204" pitchFamily="34" charset="0"/>
              </a:rPr>
              <a:t>when indicated</a:t>
            </a:r>
          </a:p>
        </p:txBody>
      </p:sp>
      <p:sp>
        <p:nvSpPr>
          <p:cNvPr id="39955" name="AutoShape 5"/>
          <p:cNvSpPr>
            <a:spLocks noChangeArrowheads="1"/>
          </p:cNvSpPr>
          <p:nvPr/>
        </p:nvSpPr>
        <p:spPr bwMode="auto">
          <a:xfrm>
            <a:off x="5305249" y="3730627"/>
            <a:ext cx="2377049" cy="1146391"/>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Return of spontaneous circulation</a:t>
            </a:r>
            <a:endParaRPr lang="en-GB" sz="1900" b="1">
              <a:solidFill>
                <a:prstClr val="black"/>
              </a:solidFill>
              <a:latin typeface="Arial" panose="020B0604020202020204" pitchFamily="34" charset="0"/>
            </a:endParaRPr>
          </a:p>
        </p:txBody>
      </p:sp>
      <p:cxnSp>
        <p:nvCxnSpPr>
          <p:cNvPr id="37" name="Straight Arrow Connector 36"/>
          <p:cNvCxnSpPr>
            <a:endCxn id="39955" idx="0"/>
          </p:cNvCxnSpPr>
          <p:nvPr/>
        </p:nvCxnSpPr>
        <p:spPr>
          <a:xfrm rot="16200000" flipH="1">
            <a:off x="6217756" y="3454610"/>
            <a:ext cx="541890" cy="10144"/>
          </a:xfrm>
          <a:prstGeom prst="straightConnector1">
            <a:avLst/>
          </a:prstGeom>
          <a:ln w="38100" cmpd="sng">
            <a:solidFill>
              <a:srgbClr val="5A0F82"/>
            </a:solidFill>
            <a:tailEnd type="triangle"/>
          </a:ln>
        </p:spPr>
        <p:style>
          <a:lnRef idx="1">
            <a:schemeClr val="accent1"/>
          </a:lnRef>
          <a:fillRef idx="0">
            <a:schemeClr val="accent1"/>
          </a:fillRef>
          <a:effectRef idx="0">
            <a:schemeClr val="accent1"/>
          </a:effectRef>
          <a:fontRef idx="minor">
            <a:schemeClr val="tx1"/>
          </a:fontRef>
        </p:style>
      </p:cxnSp>
      <p:sp>
        <p:nvSpPr>
          <p:cNvPr id="39957" name="TextBox 37"/>
          <p:cNvSpPr txBox="1">
            <a:spLocks noChangeArrowheads="1"/>
          </p:cNvSpPr>
          <p:nvPr/>
        </p:nvSpPr>
        <p:spPr bwMode="auto">
          <a:xfrm>
            <a:off x="5115896" y="5256989"/>
            <a:ext cx="2733775" cy="69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085" tIns="53543" rIns="107085" bIns="53543">
            <a:spAutoFit/>
          </a:bodyP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US" sz="1900" b="1">
                <a:solidFill>
                  <a:prstClr val="black"/>
                </a:solidFill>
                <a:latin typeface="Arial" panose="020B0604020202020204" pitchFamily="34" charset="0"/>
              </a:rPr>
              <a:t>Immediate post arrest treatment</a:t>
            </a:r>
          </a:p>
        </p:txBody>
      </p:sp>
      <p:cxnSp>
        <p:nvCxnSpPr>
          <p:cNvPr id="22" name="Straight Arrow Connector 21"/>
          <p:cNvCxnSpPr>
            <a:stCxn id="39955" idx="2"/>
          </p:cNvCxnSpPr>
          <p:nvPr/>
        </p:nvCxnSpPr>
        <p:spPr>
          <a:xfrm rot="16200000" flipH="1">
            <a:off x="6324583" y="5046206"/>
            <a:ext cx="351904" cy="13525"/>
          </a:xfrm>
          <a:prstGeom prst="straightConnector1">
            <a:avLst/>
          </a:prstGeom>
          <a:ln w="38100" cmpd="sng">
            <a:solidFill>
              <a:srgbClr val="5A0F8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04905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solidFill>
            <a:schemeClr val="tx2">
              <a:lumMod val="75000"/>
            </a:schemeClr>
          </a:solidFill>
        </p:spPr>
        <p:txBody>
          <a:bodyPr/>
          <a:lstStyle/>
          <a:p>
            <a:pPr>
              <a:defRPr/>
            </a:pPr>
            <a:r>
              <a:rPr lang="en-GB" b="1" dirty="0" err="1">
                <a:ea typeface="ＭＳ Ｐゴシック" pitchFamily="34" charset="-128"/>
              </a:rPr>
              <a:t>Shockable</a:t>
            </a:r>
            <a:endParaRPr lang="en-GB" b="1" dirty="0">
              <a:ea typeface="ＭＳ Ｐゴシック" pitchFamily="34" charset="-128"/>
            </a:endParaRPr>
          </a:p>
        </p:txBody>
      </p:sp>
      <p:sp>
        <p:nvSpPr>
          <p:cNvPr id="41987" name="Rectangle 3"/>
          <p:cNvSpPr>
            <a:spLocks noGrp="1"/>
          </p:cNvSpPr>
          <p:nvPr>
            <p:ph type="body" sz="half" idx="1"/>
          </p:nvPr>
        </p:nvSpPr>
        <p:spPr/>
        <p:txBody>
          <a:bodyPr/>
          <a:lstStyle/>
          <a:p>
            <a:pPr>
              <a:lnSpc>
                <a:spcPct val="90000"/>
              </a:lnSpc>
            </a:pPr>
            <a:endParaRPr lang="en-GB" sz="2800"/>
          </a:p>
          <a:p>
            <a:pPr>
              <a:lnSpc>
                <a:spcPct val="90000"/>
              </a:lnSpc>
            </a:pPr>
            <a:endParaRPr lang="en-GB" sz="2800"/>
          </a:p>
        </p:txBody>
      </p:sp>
      <p:sp>
        <p:nvSpPr>
          <p:cNvPr id="41988" name="Rectangle 4"/>
          <p:cNvSpPr>
            <a:spLocks noGrp="1"/>
          </p:cNvSpPr>
          <p:nvPr>
            <p:ph type="body" sz="half" idx="2"/>
          </p:nvPr>
        </p:nvSpPr>
        <p:spPr/>
        <p:txBody>
          <a:bodyPr/>
          <a:lstStyle/>
          <a:p>
            <a:pPr>
              <a:lnSpc>
                <a:spcPct val="90000"/>
              </a:lnSpc>
            </a:pPr>
            <a:endParaRPr lang="en-GB" sz="2800"/>
          </a:p>
          <a:p>
            <a:pPr>
              <a:lnSpc>
                <a:spcPct val="90000"/>
              </a:lnSpc>
            </a:pPr>
            <a:endParaRPr lang="en-GB" sz="2800"/>
          </a:p>
          <a:p>
            <a:pPr>
              <a:lnSpc>
                <a:spcPct val="90000"/>
              </a:lnSpc>
            </a:pPr>
            <a:endParaRPr lang="en-GB"/>
          </a:p>
          <a:p>
            <a:pPr>
              <a:lnSpc>
                <a:spcPct val="90000"/>
              </a:lnSpc>
            </a:pPr>
            <a:endParaRPr lang="en-GB"/>
          </a:p>
          <a:p>
            <a:pPr>
              <a:lnSpc>
                <a:spcPct val="90000"/>
              </a:lnSpc>
            </a:pPr>
            <a:r>
              <a:rPr lang="en-GB"/>
              <a:t>VF</a:t>
            </a:r>
          </a:p>
          <a:p>
            <a:pPr lvl="1">
              <a:lnSpc>
                <a:spcPct val="90000"/>
              </a:lnSpc>
            </a:pPr>
            <a:r>
              <a:rPr lang="en-GB"/>
              <a:t>Bizzare, irregular</a:t>
            </a:r>
          </a:p>
          <a:p>
            <a:pPr lvl="1">
              <a:lnSpc>
                <a:spcPct val="90000"/>
              </a:lnSpc>
            </a:pPr>
            <a:endParaRPr lang="en-GB"/>
          </a:p>
          <a:p>
            <a:pPr>
              <a:lnSpc>
                <a:spcPct val="90000"/>
              </a:lnSpc>
            </a:pPr>
            <a:r>
              <a:rPr lang="en-GB"/>
              <a:t>Pulseless VT</a:t>
            </a:r>
          </a:p>
          <a:p>
            <a:pPr lvl="1">
              <a:lnSpc>
                <a:spcPct val="90000"/>
              </a:lnSpc>
            </a:pPr>
            <a:r>
              <a:rPr lang="en-GB"/>
              <a:t>Rapid, regular, broad QRS</a:t>
            </a:r>
          </a:p>
          <a:p>
            <a:pPr>
              <a:lnSpc>
                <a:spcPct val="90000"/>
              </a:lnSpc>
            </a:pPr>
            <a:endParaRPr lang="en-GB"/>
          </a:p>
          <a:p>
            <a:pPr>
              <a:lnSpc>
                <a:spcPct val="90000"/>
              </a:lnSpc>
            </a:pPr>
            <a:endParaRPr lang="en-GB" sz="2800"/>
          </a:p>
        </p:txBody>
      </p:sp>
      <p:sp>
        <p:nvSpPr>
          <p:cNvPr id="41989" name="AutoShape 5"/>
          <p:cNvSpPr>
            <a:spLocks noChangeArrowheads="1"/>
          </p:cNvSpPr>
          <p:nvPr/>
        </p:nvSpPr>
        <p:spPr bwMode="auto">
          <a:xfrm>
            <a:off x="5489529" y="2152450"/>
            <a:ext cx="1993271" cy="1077304"/>
          </a:xfrm>
          <a:prstGeom prst="hexagon">
            <a:avLst>
              <a:gd name="adj" fmla="val 59068"/>
              <a:gd name="vf" fmla="val 115470"/>
            </a:avLst>
          </a:prstGeom>
          <a:noFill/>
          <a:ln w="38100">
            <a:solidFill>
              <a:srgbClr val="5A0F82"/>
            </a:solidFill>
            <a:miter lim="800000"/>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Analyse</a:t>
            </a:r>
          </a:p>
          <a:p>
            <a:pPr algn="ctr" eaLnBrk="1" hangingPunct="1">
              <a:spcBef>
                <a:spcPct val="0"/>
              </a:spcBef>
              <a:buClrTx/>
              <a:buFontTx/>
              <a:buNone/>
            </a:pPr>
            <a:r>
              <a:rPr lang="en-GB" sz="2100" b="1">
                <a:solidFill>
                  <a:prstClr val="black"/>
                </a:solidFill>
                <a:latin typeface="Arial" panose="020B0604020202020204" pitchFamily="34" charset="0"/>
              </a:rPr>
              <a:t>Rhythm</a:t>
            </a:r>
          </a:p>
        </p:txBody>
      </p:sp>
      <p:pic>
        <p:nvPicPr>
          <p:cNvPr id="41990" name="Picture 6" descr="009 ECG coarse vfib small">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l="4584" r="11768"/>
          <a:stretch>
            <a:fillRect/>
          </a:stretch>
        </p:blipFill>
        <p:spPr bwMode="auto">
          <a:xfrm>
            <a:off x="2197842" y="4624423"/>
            <a:ext cx="4218163" cy="125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7" descr="011 ECG vtach">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l="3479" r="8235"/>
          <a:stretch>
            <a:fillRect/>
          </a:stretch>
        </p:blipFill>
        <p:spPr bwMode="auto">
          <a:xfrm>
            <a:off x="2197842" y="6230664"/>
            <a:ext cx="4218163" cy="122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AutoShape 11"/>
          <p:cNvSpPr>
            <a:spLocks noChangeArrowheads="1"/>
          </p:cNvSpPr>
          <p:nvPr/>
        </p:nvSpPr>
        <p:spPr bwMode="auto">
          <a:xfrm>
            <a:off x="2574856" y="3033292"/>
            <a:ext cx="2377049" cy="783690"/>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Shockable</a:t>
            </a:r>
          </a:p>
          <a:p>
            <a:pPr algn="ctr" eaLnBrk="1" hangingPunct="1">
              <a:spcBef>
                <a:spcPct val="0"/>
              </a:spcBef>
              <a:buClrTx/>
              <a:buFontTx/>
              <a:buNone/>
            </a:pPr>
            <a:r>
              <a:rPr lang="en-GB" sz="1900">
                <a:solidFill>
                  <a:prstClr val="black"/>
                </a:solidFill>
                <a:latin typeface="Arial" panose="020B0604020202020204" pitchFamily="34" charset="0"/>
              </a:rPr>
              <a:t>VF/Puleless VT</a:t>
            </a:r>
          </a:p>
        </p:txBody>
      </p:sp>
      <p:cxnSp>
        <p:nvCxnSpPr>
          <p:cNvPr id="41993" name="AutoShape 12"/>
          <p:cNvCxnSpPr>
            <a:cxnSpLocks noChangeShapeType="1"/>
            <a:endCxn id="41992" idx="3"/>
          </p:cNvCxnSpPr>
          <p:nvPr/>
        </p:nvCxnSpPr>
        <p:spPr bwMode="auto">
          <a:xfrm rot="5400000">
            <a:off x="5644324" y="2583530"/>
            <a:ext cx="170556" cy="1514819"/>
          </a:xfrm>
          <a:prstGeom prst="bentConnector2">
            <a:avLst/>
          </a:prstGeom>
          <a:noFill/>
          <a:ln w="38100">
            <a:solidFill>
              <a:srgbClr val="5A0F82"/>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77949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
          <p:cNvSpPr>
            <a:spLocks noGrp="1"/>
          </p:cNvSpPr>
          <p:nvPr>
            <p:ph type="title"/>
          </p:nvPr>
        </p:nvSpPr>
        <p:spPr>
          <a:solidFill>
            <a:schemeClr val="tx2">
              <a:lumMod val="75000"/>
            </a:schemeClr>
          </a:solidFill>
        </p:spPr>
        <p:txBody>
          <a:bodyPr/>
          <a:lstStyle/>
          <a:p>
            <a:pPr>
              <a:defRPr/>
            </a:pPr>
            <a:r>
              <a:rPr lang="en-GB" b="1" dirty="0">
                <a:solidFill>
                  <a:srgbClr val="FFC000"/>
                </a:solidFill>
                <a:ea typeface="ＭＳ Ｐゴシック" pitchFamily="34" charset="-128"/>
              </a:rPr>
              <a:t>Deliver shock</a:t>
            </a:r>
          </a:p>
        </p:txBody>
      </p:sp>
      <p:sp>
        <p:nvSpPr>
          <p:cNvPr id="44035" name="Rectangle 11"/>
          <p:cNvSpPr>
            <a:spLocks noGrp="1"/>
          </p:cNvSpPr>
          <p:nvPr>
            <p:ph type="body" sz="half" idx="2"/>
          </p:nvPr>
        </p:nvSpPr>
        <p:spPr>
          <a:xfrm>
            <a:off x="5641687" y="2176200"/>
            <a:ext cx="5362730" cy="6155100"/>
          </a:xfrm>
        </p:spPr>
        <p:txBody>
          <a:bodyPr>
            <a:normAutofit fontScale="92500" lnSpcReduction="20000"/>
          </a:bodyPr>
          <a:lstStyle/>
          <a:p>
            <a:endParaRPr lang="en-GB" dirty="0"/>
          </a:p>
          <a:p>
            <a:endParaRPr lang="en-GB" dirty="0"/>
          </a:p>
          <a:p>
            <a:r>
              <a:rPr lang="en-AU" sz="2800" b="1" dirty="0"/>
              <a:t>While the defibrillator is charging on the  machine “  continue CPR</a:t>
            </a:r>
          </a:p>
          <a:p>
            <a:pPr>
              <a:buFontTx/>
              <a:buNone/>
            </a:pPr>
            <a:r>
              <a:rPr lang="en-AU" sz="2800" b="1" dirty="0"/>
              <a:t>       Oxygen away &amp; do safety check”</a:t>
            </a:r>
          </a:p>
          <a:p>
            <a:r>
              <a:rPr lang="en-AU" sz="2800" b="1" dirty="0"/>
              <a:t>Once the defibrillator is charged </a:t>
            </a:r>
            <a:r>
              <a:rPr lang="en-AU" sz="2800" b="1" dirty="0">
                <a:solidFill>
                  <a:srgbClr val="002060"/>
                </a:solidFill>
              </a:rPr>
              <a:t>   </a:t>
            </a:r>
          </a:p>
          <a:p>
            <a:r>
              <a:rPr lang="en-AU" sz="2800" b="1" dirty="0"/>
              <a:t>“stand clear “ </a:t>
            </a:r>
          </a:p>
          <a:p>
            <a:pPr>
              <a:buFontTx/>
              <a:buNone/>
            </a:pPr>
            <a:r>
              <a:rPr lang="en-AU" sz="2800" b="1" dirty="0">
                <a:solidFill>
                  <a:srgbClr val="C00000"/>
                </a:solidFill>
              </a:rPr>
              <a:t>    Discharge  the shock </a:t>
            </a:r>
            <a:r>
              <a:rPr lang="en-AU" sz="2800" b="1" dirty="0"/>
              <a:t>and return the paddles to the machine</a:t>
            </a:r>
          </a:p>
          <a:p>
            <a:pPr>
              <a:buFontTx/>
              <a:buNone/>
            </a:pPr>
            <a:r>
              <a:rPr lang="en-AU" sz="2800" b="1" dirty="0">
                <a:solidFill>
                  <a:srgbClr val="002060"/>
                </a:solidFill>
              </a:rPr>
              <a:t>    150 J First shock , </a:t>
            </a:r>
          </a:p>
          <a:p>
            <a:pPr>
              <a:buFontTx/>
              <a:buNone/>
            </a:pPr>
            <a:r>
              <a:rPr lang="en-AU" sz="2800" b="1" dirty="0">
                <a:solidFill>
                  <a:srgbClr val="002060"/>
                </a:solidFill>
              </a:rPr>
              <a:t>    270 J 2</a:t>
            </a:r>
            <a:r>
              <a:rPr lang="en-AU" sz="2800" b="1" baseline="30000" dirty="0">
                <a:solidFill>
                  <a:srgbClr val="002060"/>
                </a:solidFill>
              </a:rPr>
              <a:t>nd</a:t>
            </a:r>
            <a:r>
              <a:rPr lang="en-AU" sz="2800" b="1" dirty="0">
                <a:solidFill>
                  <a:srgbClr val="002060"/>
                </a:solidFill>
              </a:rPr>
              <a:t> &amp; subsequent shocks </a:t>
            </a:r>
            <a:endParaRPr lang="en-GB" sz="2800" b="1" dirty="0">
              <a:solidFill>
                <a:srgbClr val="002060"/>
              </a:solidFill>
            </a:endParaRPr>
          </a:p>
          <a:p>
            <a:r>
              <a:rPr lang="en-AU" sz="2800" b="1" dirty="0"/>
              <a:t>( Pre shock Pause &lt; 5 sec) </a:t>
            </a:r>
          </a:p>
          <a:p>
            <a:pPr>
              <a:buFontTx/>
              <a:buNone/>
            </a:pPr>
            <a:endParaRPr lang="en-GB" sz="2800" dirty="0"/>
          </a:p>
        </p:txBody>
      </p:sp>
      <p:sp>
        <p:nvSpPr>
          <p:cNvPr id="44036" name="AutoShape 5"/>
          <p:cNvSpPr>
            <a:spLocks noChangeArrowheads="1"/>
          </p:cNvSpPr>
          <p:nvPr/>
        </p:nvSpPr>
        <p:spPr bwMode="auto">
          <a:xfrm>
            <a:off x="5489529" y="2152450"/>
            <a:ext cx="1993271" cy="1077304"/>
          </a:xfrm>
          <a:prstGeom prst="hexagon">
            <a:avLst>
              <a:gd name="adj" fmla="val 59068"/>
              <a:gd name="vf" fmla="val 115470"/>
            </a:avLst>
          </a:prstGeom>
          <a:noFill/>
          <a:ln w="38100">
            <a:solidFill>
              <a:srgbClr val="5A0F82"/>
            </a:solidFill>
            <a:miter lim="800000"/>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Analyse</a:t>
            </a:r>
          </a:p>
          <a:p>
            <a:pPr algn="ctr" eaLnBrk="1" hangingPunct="1">
              <a:spcBef>
                <a:spcPct val="0"/>
              </a:spcBef>
              <a:buClrTx/>
              <a:buFontTx/>
              <a:buNone/>
            </a:pPr>
            <a:r>
              <a:rPr lang="en-GB" sz="2100" b="1">
                <a:solidFill>
                  <a:prstClr val="black"/>
                </a:solidFill>
                <a:latin typeface="Arial" panose="020B0604020202020204" pitchFamily="34" charset="0"/>
              </a:rPr>
              <a:t>Rhythm</a:t>
            </a:r>
          </a:p>
        </p:txBody>
      </p:sp>
      <p:sp>
        <p:nvSpPr>
          <p:cNvPr id="44037" name="AutoShape 6"/>
          <p:cNvSpPr>
            <a:spLocks noChangeArrowheads="1"/>
          </p:cNvSpPr>
          <p:nvPr/>
        </p:nvSpPr>
        <p:spPr bwMode="auto">
          <a:xfrm>
            <a:off x="2574856" y="3033292"/>
            <a:ext cx="2377049" cy="783690"/>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Shockable</a:t>
            </a:r>
          </a:p>
          <a:p>
            <a:pPr algn="ctr" eaLnBrk="1" hangingPunct="1">
              <a:spcBef>
                <a:spcPct val="0"/>
              </a:spcBef>
              <a:buClrTx/>
              <a:buFontTx/>
              <a:buNone/>
            </a:pPr>
            <a:r>
              <a:rPr lang="en-GB" sz="1900">
                <a:solidFill>
                  <a:prstClr val="black"/>
                </a:solidFill>
                <a:latin typeface="Arial" panose="020B0604020202020204" pitchFamily="34" charset="0"/>
              </a:rPr>
              <a:t>VF/Puleless VT</a:t>
            </a:r>
          </a:p>
        </p:txBody>
      </p:sp>
      <p:sp>
        <p:nvSpPr>
          <p:cNvPr id="44038" name="AutoShape 8"/>
          <p:cNvSpPr>
            <a:spLocks noChangeArrowheads="1"/>
          </p:cNvSpPr>
          <p:nvPr/>
        </p:nvSpPr>
        <p:spPr bwMode="auto">
          <a:xfrm>
            <a:off x="2574856" y="4663284"/>
            <a:ext cx="2377049" cy="783691"/>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1 st shock</a:t>
            </a:r>
          </a:p>
          <a:p>
            <a:pPr algn="ctr" eaLnBrk="1" hangingPunct="1">
              <a:spcBef>
                <a:spcPct val="0"/>
              </a:spcBef>
              <a:buClrTx/>
              <a:buFontTx/>
              <a:buNone/>
            </a:pPr>
            <a:r>
              <a:rPr lang="en-GB" sz="1900">
                <a:solidFill>
                  <a:prstClr val="black"/>
                </a:solidFill>
                <a:latin typeface="Arial" panose="020B0604020202020204" pitchFamily="34" charset="0"/>
              </a:rPr>
              <a:t>200 joules</a:t>
            </a:r>
          </a:p>
        </p:txBody>
      </p:sp>
      <p:cxnSp>
        <p:nvCxnSpPr>
          <p:cNvPr id="44039" name="AutoShape 10"/>
          <p:cNvCxnSpPr>
            <a:cxnSpLocks noChangeShapeType="1"/>
            <a:stCxn id="44036" idx="2"/>
            <a:endCxn id="44037" idx="3"/>
          </p:cNvCxnSpPr>
          <p:nvPr/>
        </p:nvCxnSpPr>
        <p:spPr bwMode="auto">
          <a:xfrm rot="5400000">
            <a:off x="5644324" y="2583530"/>
            <a:ext cx="170556" cy="1514819"/>
          </a:xfrm>
          <a:prstGeom prst="bentConnector2">
            <a:avLst/>
          </a:prstGeom>
          <a:noFill/>
          <a:ln w="38100">
            <a:solidFill>
              <a:srgbClr val="5A0F82"/>
            </a:solidFill>
            <a:miter lim="800000"/>
            <a:headEnd/>
            <a:tailEnd type="triangle" w="med" len="med"/>
          </a:ln>
          <a:extLst>
            <a:ext uri="{909E8E84-426E-40DD-AFC4-6F175D3DCCD1}">
              <a14:hiddenFill xmlns:a14="http://schemas.microsoft.com/office/drawing/2010/main">
                <a:noFill/>
              </a14:hiddenFill>
            </a:ext>
          </a:extLst>
        </p:spPr>
      </p:cxnSp>
      <p:cxnSp>
        <p:nvCxnSpPr>
          <p:cNvPr id="44040" name="AutoShape 11"/>
          <p:cNvCxnSpPr>
            <a:cxnSpLocks noChangeShapeType="1"/>
            <a:stCxn id="44037" idx="2"/>
            <a:endCxn id="44038" idx="0"/>
          </p:cNvCxnSpPr>
          <p:nvPr/>
        </p:nvCxnSpPr>
        <p:spPr bwMode="auto">
          <a:xfrm>
            <a:off x="3763378" y="3842889"/>
            <a:ext cx="0" cy="794485"/>
          </a:xfrm>
          <a:prstGeom prst="straightConnector1">
            <a:avLst/>
          </a:prstGeom>
          <a:noFill/>
          <a:ln w="38100">
            <a:solidFill>
              <a:srgbClr val="5A0F82"/>
            </a:solidFill>
            <a:round/>
            <a:headEnd/>
            <a:tailEnd type="triangle" w="med" len="med"/>
          </a:ln>
          <a:extLst>
            <a:ext uri="{909E8E84-426E-40DD-AFC4-6F175D3DCCD1}">
              <a14:hiddenFill xmlns:a14="http://schemas.microsoft.com/office/drawing/2010/main">
                <a:noFill/>
              </a14:hiddenFill>
            </a:ext>
          </a:extLst>
        </p:spPr>
      </p:cxnSp>
      <p:pic>
        <p:nvPicPr>
          <p:cNvPr id="44041" name="Picture 8" descr="Defibrillation paddles small">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3020" y="6453032"/>
            <a:ext cx="1907049" cy="208120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42" name="Picture 9" descr="Defibrillation patches 1 small">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r="7936"/>
          <a:stretch>
            <a:fillRect/>
          </a:stretch>
        </p:blipFill>
        <p:spPr bwMode="auto">
          <a:xfrm>
            <a:off x="3748163" y="6431443"/>
            <a:ext cx="1844494" cy="215676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63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solidFill>
            <a:schemeClr val="tx2">
              <a:lumMod val="75000"/>
            </a:schemeClr>
          </a:solidFill>
        </p:spPr>
        <p:txBody>
          <a:bodyPr/>
          <a:lstStyle/>
          <a:p>
            <a:pPr>
              <a:defRPr/>
            </a:pPr>
            <a:r>
              <a:rPr lang="en-GB" b="1" dirty="0">
                <a:solidFill>
                  <a:srgbClr val="FFFF00"/>
                </a:solidFill>
                <a:ea typeface="ＭＳ Ｐゴシック" pitchFamily="34" charset="-128"/>
              </a:rPr>
              <a:t>Restart CPR</a:t>
            </a:r>
            <a:endParaRPr lang="en-AU" b="1" dirty="0">
              <a:solidFill>
                <a:srgbClr val="FFFF00"/>
              </a:solidFill>
              <a:ea typeface="ＭＳ Ｐゴシック" pitchFamily="34" charset="-128"/>
            </a:endParaRPr>
          </a:p>
        </p:txBody>
      </p:sp>
      <p:sp>
        <p:nvSpPr>
          <p:cNvPr id="46083" name="Content Placeholder 2"/>
          <p:cNvSpPr>
            <a:spLocks noGrp="1"/>
          </p:cNvSpPr>
          <p:nvPr>
            <p:ph sz="half" idx="1"/>
          </p:nvPr>
        </p:nvSpPr>
        <p:spPr>
          <a:xfrm>
            <a:off x="2109926" y="2176200"/>
            <a:ext cx="8346721" cy="6155100"/>
          </a:xfrm>
        </p:spPr>
        <p:txBody>
          <a:bodyPr/>
          <a:lstStyle/>
          <a:p>
            <a:pPr>
              <a:lnSpc>
                <a:spcPct val="150000"/>
              </a:lnSpc>
            </a:pPr>
            <a:r>
              <a:rPr lang="en-GB" sz="3700" b="1" dirty="0"/>
              <a:t>After the shock- immediately resume CPR for 2 min</a:t>
            </a:r>
          </a:p>
          <a:p>
            <a:pPr>
              <a:lnSpc>
                <a:spcPct val="150000"/>
              </a:lnSpc>
            </a:pPr>
            <a:r>
              <a:rPr lang="en-GB" sz="3700" b="1" dirty="0"/>
              <a:t>Check rhythm only after 2 min CPR !</a:t>
            </a:r>
          </a:p>
          <a:p>
            <a:pPr>
              <a:lnSpc>
                <a:spcPct val="150000"/>
              </a:lnSpc>
            </a:pPr>
            <a:r>
              <a:rPr lang="en-GB" sz="3700" b="1" dirty="0"/>
              <a:t>Minimise interruptions to CPR</a:t>
            </a:r>
          </a:p>
          <a:p>
            <a:pPr>
              <a:lnSpc>
                <a:spcPct val="150000"/>
              </a:lnSpc>
            </a:pPr>
            <a:r>
              <a:rPr lang="en-GB" sz="3700" b="1" dirty="0"/>
              <a:t>Keep eye on ET CO</a:t>
            </a:r>
            <a:r>
              <a:rPr lang="en-GB" sz="3700" b="1" baseline="-25000" dirty="0"/>
              <a:t>2</a:t>
            </a:r>
            <a:r>
              <a:rPr lang="en-GB" sz="3700" b="1" dirty="0"/>
              <a:t> ( &gt; 14 mmHg) </a:t>
            </a:r>
            <a:endParaRPr lang="en-AU" sz="3700" dirty="0"/>
          </a:p>
        </p:txBody>
      </p:sp>
    </p:spTree>
    <p:extLst>
      <p:ext uri="{BB962C8B-B14F-4D97-AF65-F5344CB8AC3E}">
        <p14:creationId xmlns:p14="http://schemas.microsoft.com/office/powerpoint/2010/main" val="3849779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6"/>
          <p:cNvSpPr>
            <a:spLocks noChangeArrowheads="1"/>
          </p:cNvSpPr>
          <p:nvPr/>
        </p:nvSpPr>
        <p:spPr bwMode="auto">
          <a:xfrm>
            <a:off x="1907049" y="310885"/>
            <a:ext cx="9170065" cy="8652978"/>
          </a:xfrm>
          <a:prstGeom prst="roundRect">
            <a:avLst>
              <a:gd name="adj" fmla="val 16667"/>
            </a:avLst>
          </a:prstGeom>
          <a:solidFill>
            <a:srgbClr val="F5F5CD"/>
          </a:solidFill>
          <a:ln w="9525">
            <a:solidFill>
              <a:srgbClr val="969696"/>
            </a:solidFill>
            <a:round/>
            <a:headEnd/>
            <a:tailEnd/>
          </a:ln>
        </p:spPr>
        <p:txBody>
          <a:bodyPr lIns="107085" tIns="53543" rIns="107085" bIns="53543"/>
          <a:lstStyle>
            <a:lvl1pPr marL="446088" indent="-446088">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88000"/>
              </a:lnSpc>
              <a:spcBef>
                <a:spcPct val="0"/>
              </a:spcBef>
              <a:spcAft>
                <a:spcPts val="468"/>
              </a:spcAft>
              <a:buClrTx/>
              <a:buNone/>
            </a:pPr>
            <a:r>
              <a:rPr lang="en-US" sz="3500" b="1" dirty="0">
                <a:solidFill>
                  <a:srgbClr val="C00000"/>
                </a:solidFill>
                <a:latin typeface="Arial" panose="020B0604020202020204" pitchFamily="34" charset="0"/>
              </a:rPr>
              <a:t>During CPR ( in between rhythm checks)  </a:t>
            </a:r>
          </a:p>
          <a:p>
            <a:pPr>
              <a:lnSpc>
                <a:spcPct val="88000"/>
              </a:lnSpc>
              <a:spcBef>
                <a:spcPct val="0"/>
              </a:spcBef>
              <a:spcAft>
                <a:spcPts val="468"/>
              </a:spcAft>
              <a:buClrTx/>
              <a:buNone/>
            </a:pPr>
            <a:endParaRPr lang="en-US" sz="3500" b="1" dirty="0">
              <a:solidFill>
                <a:srgbClr val="332941"/>
              </a:solidFill>
              <a:latin typeface="Arial" panose="020B0604020202020204" pitchFamily="34" charset="0"/>
            </a:endParaRPr>
          </a:p>
          <a:p>
            <a:pPr>
              <a:lnSpc>
                <a:spcPct val="88000"/>
              </a:lnSpc>
              <a:spcBef>
                <a:spcPts val="703"/>
              </a:spcBef>
              <a:spcAft>
                <a:spcPts val="703"/>
              </a:spcAft>
              <a:buClr>
                <a:srgbClr val="800000"/>
              </a:buClr>
              <a:buFont typeface="Symbol" panose="05050102010706020507" pitchFamily="18" charset="2"/>
              <a:buChar char="·"/>
            </a:pPr>
            <a:r>
              <a:rPr lang="en-US" sz="3300" b="1" dirty="0">
                <a:solidFill>
                  <a:srgbClr val="000000"/>
                </a:solidFill>
                <a:latin typeface="Arial" panose="020B0604020202020204" pitchFamily="34" charset="0"/>
              </a:rPr>
              <a:t>Ensure high-quality CPR: rate, depth, recoil</a:t>
            </a:r>
          </a:p>
          <a:p>
            <a:pPr>
              <a:spcBef>
                <a:spcPts val="703"/>
              </a:spcBef>
              <a:spcAft>
                <a:spcPts val="703"/>
              </a:spcAft>
              <a:buClr>
                <a:srgbClr val="800000"/>
              </a:buClr>
              <a:buFont typeface="Symbol" panose="05050102010706020507" pitchFamily="18" charset="2"/>
              <a:buChar char="·"/>
            </a:pPr>
            <a:r>
              <a:rPr lang="en-US" sz="3300" b="1" dirty="0">
                <a:solidFill>
                  <a:srgbClr val="000000"/>
                </a:solidFill>
                <a:latin typeface="Arial" panose="020B0604020202020204" pitchFamily="34" charset="0"/>
              </a:rPr>
              <a:t>Plan actions before interrupting CPR</a:t>
            </a:r>
          </a:p>
          <a:p>
            <a:pPr>
              <a:spcBef>
                <a:spcPts val="703"/>
              </a:spcBef>
              <a:spcAft>
                <a:spcPts val="703"/>
              </a:spcAft>
              <a:buClr>
                <a:srgbClr val="800000"/>
              </a:buClr>
              <a:buFont typeface="Symbol" panose="05050102010706020507" pitchFamily="18" charset="2"/>
              <a:buChar char="·"/>
            </a:pPr>
            <a:r>
              <a:rPr lang="en-US" sz="3300" b="1" dirty="0">
                <a:solidFill>
                  <a:srgbClr val="000000"/>
                </a:solidFill>
                <a:latin typeface="Arial" panose="020B0604020202020204" pitchFamily="34" charset="0"/>
              </a:rPr>
              <a:t>Continuous chest compressions when advanced airway in place ( LMA, ETT) </a:t>
            </a:r>
          </a:p>
          <a:p>
            <a:pPr>
              <a:spcBef>
                <a:spcPts val="703"/>
              </a:spcBef>
              <a:spcAft>
                <a:spcPts val="703"/>
              </a:spcAft>
              <a:buClr>
                <a:srgbClr val="800000"/>
              </a:buClr>
              <a:buFont typeface="Symbol" panose="05050102010706020507" pitchFamily="18" charset="2"/>
              <a:buChar char="·"/>
            </a:pPr>
            <a:r>
              <a:rPr lang="en-US" sz="3300" b="1" dirty="0">
                <a:solidFill>
                  <a:srgbClr val="000000"/>
                </a:solidFill>
                <a:latin typeface="Arial" panose="020B0604020202020204" pitchFamily="34" charset="0"/>
              </a:rPr>
              <a:t>Once airway secured, do not interrupt chest compressions for ventilation</a:t>
            </a:r>
          </a:p>
          <a:p>
            <a:pPr>
              <a:spcBef>
                <a:spcPts val="703"/>
              </a:spcBef>
              <a:spcAft>
                <a:spcPts val="703"/>
              </a:spcAft>
              <a:buClr>
                <a:srgbClr val="800000"/>
              </a:buClr>
              <a:buFont typeface="Symbol" panose="05050102010706020507" pitchFamily="18" charset="2"/>
              <a:buChar char="·"/>
            </a:pPr>
            <a:r>
              <a:rPr lang="en-US" sz="3300" b="1" dirty="0">
                <a:solidFill>
                  <a:srgbClr val="000000"/>
                </a:solidFill>
                <a:latin typeface="Arial" panose="020B0604020202020204" pitchFamily="34" charset="0"/>
              </a:rPr>
              <a:t>Vascular access (IV/ IO) </a:t>
            </a:r>
          </a:p>
          <a:p>
            <a:pPr>
              <a:spcBef>
                <a:spcPts val="703"/>
              </a:spcBef>
              <a:spcAft>
                <a:spcPts val="703"/>
              </a:spcAft>
              <a:buClr>
                <a:srgbClr val="800000"/>
              </a:buClr>
              <a:buFont typeface="Symbol" panose="05050102010706020507" pitchFamily="18" charset="2"/>
              <a:buChar char="·"/>
            </a:pPr>
            <a:r>
              <a:rPr lang="en-US" sz="3300" b="1" dirty="0">
                <a:solidFill>
                  <a:srgbClr val="000000"/>
                </a:solidFill>
                <a:latin typeface="Arial" panose="020B0604020202020204" pitchFamily="34" charset="0"/>
              </a:rPr>
              <a:t>Give drugs as indicated.</a:t>
            </a:r>
            <a:endParaRPr lang="en-US" sz="3300" b="1" dirty="0">
              <a:solidFill>
                <a:srgbClr val="000000"/>
              </a:solidFill>
              <a:latin typeface="Tahoma" panose="020B0604030504040204" pitchFamily="34" charset="0"/>
            </a:endParaRPr>
          </a:p>
          <a:p>
            <a:pPr eaLnBrk="1" hangingPunct="1">
              <a:spcBef>
                <a:spcPct val="0"/>
              </a:spcBef>
              <a:buClrTx/>
              <a:buFontTx/>
              <a:buNone/>
            </a:pPr>
            <a:endParaRPr lang="en-US" sz="2300" dirty="0">
              <a:solidFill>
                <a:srgbClr val="000000"/>
              </a:solidFill>
              <a:latin typeface="Tahoma" panose="020B0604030504040204" pitchFamily="34" charset="0"/>
            </a:endParaRPr>
          </a:p>
          <a:p>
            <a:pPr eaLnBrk="1" hangingPunct="1">
              <a:spcBef>
                <a:spcPct val="0"/>
              </a:spcBef>
              <a:buClrTx/>
              <a:buFontTx/>
              <a:buNone/>
            </a:pPr>
            <a:endParaRPr lang="en-US" sz="2100" dirty="0">
              <a:solidFill>
                <a:prstClr val="black"/>
              </a:solidFill>
              <a:latin typeface="Arial" panose="020B0604020202020204" pitchFamily="34" charset="0"/>
            </a:endParaRPr>
          </a:p>
        </p:txBody>
      </p:sp>
    </p:spTree>
    <p:extLst>
      <p:ext uri="{BB962C8B-B14F-4D97-AF65-F5344CB8AC3E}">
        <p14:creationId xmlns:p14="http://schemas.microsoft.com/office/powerpoint/2010/main" val="465354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1947624" y="373495"/>
            <a:ext cx="9129490" cy="1554427"/>
          </a:xfrm>
          <a:solidFill>
            <a:srgbClr val="002060"/>
          </a:solidFill>
        </p:spPr>
        <p:txBody>
          <a:bodyPr/>
          <a:lstStyle/>
          <a:p>
            <a:pPr eaLnBrk="1" hangingPunct="1"/>
            <a:r>
              <a:rPr lang="en-GB">
                <a:solidFill>
                  <a:srgbClr val="FFFF00"/>
                </a:solidFill>
              </a:rPr>
              <a:t>If    VF / VT persists</a:t>
            </a:r>
          </a:p>
        </p:txBody>
      </p:sp>
      <p:grpSp>
        <p:nvGrpSpPr>
          <p:cNvPr id="2" name="Group 12"/>
          <p:cNvGrpSpPr>
            <a:grpSpLocks/>
          </p:cNvGrpSpPr>
          <p:nvPr/>
        </p:nvGrpSpPr>
        <p:grpSpPr bwMode="auto">
          <a:xfrm>
            <a:off x="4481905" y="2636051"/>
            <a:ext cx="4674636" cy="5857167"/>
            <a:chOff x="344" y="999"/>
            <a:chExt cx="2293" cy="2713"/>
          </a:xfrm>
          <a:solidFill>
            <a:schemeClr val="bg2">
              <a:lumMod val="10000"/>
            </a:schemeClr>
          </a:solidFill>
        </p:grpSpPr>
        <p:sp>
          <p:nvSpPr>
            <p:cNvPr id="36868" name="Line 6"/>
            <p:cNvSpPr>
              <a:spLocks noChangeShapeType="1"/>
            </p:cNvSpPr>
            <p:nvPr/>
          </p:nvSpPr>
          <p:spPr bwMode="auto">
            <a:xfrm>
              <a:off x="1480" y="1210"/>
              <a:ext cx="0" cy="407"/>
            </a:xfrm>
            <a:prstGeom prst="line">
              <a:avLst/>
            </a:prstGeom>
            <a:grpFill/>
            <a:ln w="38100">
              <a:solidFill>
                <a:schemeClr val="folHlink"/>
              </a:solidFill>
              <a:round/>
              <a:headEnd/>
              <a:tailEnd type="triangle" w="med" len="med"/>
            </a:ln>
          </p:spPr>
          <p:txBody>
            <a:bodyPr/>
            <a:lstStyle/>
            <a:p>
              <a:pPr eaLnBrk="1" hangingPunct="1">
                <a:defRPr/>
              </a:pPr>
              <a:endParaRPr lang="en-US">
                <a:solidFill>
                  <a:prstClr val="black"/>
                </a:solidFill>
                <a:ea typeface="ＭＳ Ｐゴシック" panose="020B0600070205080204" pitchFamily="34" charset="-128"/>
              </a:endParaRPr>
            </a:p>
          </p:txBody>
        </p:sp>
        <p:sp>
          <p:nvSpPr>
            <p:cNvPr id="36869" name="Line 7"/>
            <p:cNvSpPr>
              <a:spLocks noChangeAspect="1" noChangeShapeType="1"/>
            </p:cNvSpPr>
            <p:nvPr/>
          </p:nvSpPr>
          <p:spPr bwMode="auto">
            <a:xfrm>
              <a:off x="1480" y="1845"/>
              <a:ext cx="0" cy="488"/>
            </a:xfrm>
            <a:prstGeom prst="line">
              <a:avLst/>
            </a:prstGeom>
            <a:grpFill/>
            <a:ln w="38100">
              <a:solidFill>
                <a:schemeClr val="folHlink"/>
              </a:solidFill>
              <a:round/>
              <a:headEnd/>
              <a:tailEnd type="triangle" w="med" len="med"/>
            </a:ln>
          </p:spPr>
          <p:txBody>
            <a:bodyPr/>
            <a:lstStyle/>
            <a:p>
              <a:pPr eaLnBrk="1" hangingPunct="1">
                <a:defRPr/>
              </a:pPr>
              <a:endParaRPr lang="en-US">
                <a:solidFill>
                  <a:prstClr val="black"/>
                </a:solidFill>
                <a:ea typeface="ＭＳ Ｐゴシック" panose="020B0600070205080204" pitchFamily="34" charset="-128"/>
              </a:endParaRPr>
            </a:p>
          </p:txBody>
        </p:sp>
        <p:sp>
          <p:nvSpPr>
            <p:cNvPr id="36870" name="Line 8"/>
            <p:cNvSpPr>
              <a:spLocks noChangeAspect="1" noChangeShapeType="1"/>
            </p:cNvSpPr>
            <p:nvPr/>
          </p:nvSpPr>
          <p:spPr bwMode="auto">
            <a:xfrm>
              <a:off x="1480" y="2496"/>
              <a:ext cx="0" cy="435"/>
            </a:xfrm>
            <a:prstGeom prst="line">
              <a:avLst/>
            </a:prstGeom>
            <a:grpFill/>
            <a:ln w="38100">
              <a:solidFill>
                <a:schemeClr val="folHlink"/>
              </a:solidFill>
              <a:round/>
              <a:headEnd/>
              <a:tailEnd type="triangle" w="med" len="med"/>
            </a:ln>
          </p:spPr>
          <p:txBody>
            <a:bodyPr/>
            <a:lstStyle/>
            <a:p>
              <a:pPr eaLnBrk="1" hangingPunct="1">
                <a:defRPr/>
              </a:pPr>
              <a:endParaRPr lang="en-US">
                <a:solidFill>
                  <a:prstClr val="black"/>
                </a:solidFill>
                <a:ea typeface="ＭＳ Ｐゴシック" panose="020B0600070205080204" pitchFamily="34" charset="-128"/>
              </a:endParaRPr>
            </a:p>
          </p:txBody>
        </p:sp>
        <p:sp>
          <p:nvSpPr>
            <p:cNvPr id="36871" name="AutoShape 9"/>
            <p:cNvSpPr>
              <a:spLocks noChangeArrowheads="1"/>
            </p:cNvSpPr>
            <p:nvPr/>
          </p:nvSpPr>
          <p:spPr bwMode="auto">
            <a:xfrm>
              <a:off x="344" y="1640"/>
              <a:ext cx="2289" cy="229"/>
            </a:xfrm>
            <a:prstGeom prst="flowChartProcess">
              <a:avLst/>
            </a:prstGeom>
            <a:grpFill/>
            <a:ln w="19050">
              <a:noFill/>
              <a:miter lim="800000"/>
              <a:headEnd/>
              <a:tailEnd/>
            </a:ln>
          </p:spPr>
          <p:txBody>
            <a:bodyPr lIns="90000" tIns="46800" rIns="90000" bIns="46800" anchor="ctr">
              <a:spAutoFit/>
            </a:bodyPr>
            <a:lstStyle/>
            <a:p>
              <a:pPr algn="ctr" eaLnBrk="1" hangingPunct="1">
                <a:defRPr/>
              </a:pPr>
              <a:r>
                <a:rPr lang="en-GB" sz="2600" b="1" dirty="0">
                  <a:solidFill>
                    <a:prstClr val="white"/>
                  </a:solidFill>
                  <a:ea typeface="ＭＳ Ｐゴシック" panose="020B0600070205080204" pitchFamily="34" charset="-128"/>
                </a:rPr>
                <a:t>CPR   for  2 min</a:t>
              </a:r>
            </a:p>
          </p:txBody>
        </p:sp>
        <p:sp>
          <p:nvSpPr>
            <p:cNvPr id="36872" name="AutoShape 10"/>
            <p:cNvSpPr>
              <a:spLocks noChangeArrowheads="1"/>
            </p:cNvSpPr>
            <p:nvPr/>
          </p:nvSpPr>
          <p:spPr bwMode="auto">
            <a:xfrm>
              <a:off x="352" y="2998"/>
              <a:ext cx="2285" cy="714"/>
            </a:xfrm>
            <a:prstGeom prst="flowChartProcess">
              <a:avLst/>
            </a:prstGeom>
            <a:grpFill/>
            <a:ln w="19050">
              <a:noFill/>
              <a:miter lim="800000"/>
              <a:headEnd/>
              <a:tailEnd/>
            </a:ln>
          </p:spPr>
          <p:txBody>
            <a:bodyPr lIns="90000" tIns="46800" rIns="90000" bIns="46800" anchor="ctr">
              <a:spAutoFit/>
            </a:bodyPr>
            <a:lstStyle/>
            <a:p>
              <a:pPr algn="ctr" eaLnBrk="1" hangingPunct="1">
                <a:defRPr/>
              </a:pPr>
              <a:r>
                <a:rPr lang="en-GB" sz="2600" dirty="0">
                  <a:solidFill>
                    <a:prstClr val="white"/>
                  </a:solidFill>
                  <a:ea typeface="ＭＳ Ｐゴシック" panose="020B0600070205080204" pitchFamily="34" charset="-128"/>
                </a:rPr>
                <a:t>CPR for 2 min</a:t>
              </a:r>
            </a:p>
            <a:p>
              <a:pPr algn="ctr" eaLnBrk="1" hangingPunct="1">
                <a:defRPr/>
              </a:pPr>
              <a:r>
                <a:rPr lang="en-GB" sz="2600" dirty="0">
                  <a:solidFill>
                    <a:prstClr val="white"/>
                  </a:solidFill>
                  <a:ea typeface="ＭＳ Ｐゴシック" panose="020B0600070205080204" pitchFamily="34" charset="-128"/>
                </a:rPr>
                <a:t>During CPR</a:t>
              </a:r>
            </a:p>
            <a:p>
              <a:pPr algn="ctr" eaLnBrk="1" hangingPunct="1">
                <a:defRPr/>
              </a:pPr>
              <a:r>
                <a:rPr lang="en-GB" dirty="0">
                  <a:solidFill>
                    <a:prstClr val="white"/>
                  </a:solidFill>
                  <a:ea typeface="ＭＳ Ｐゴシック" panose="020B0600070205080204" pitchFamily="34" charset="-128"/>
                </a:rPr>
                <a:t>Adrenaline 1 mg IV</a:t>
              </a:r>
            </a:p>
            <a:p>
              <a:pPr algn="ctr" eaLnBrk="1" hangingPunct="1">
                <a:defRPr/>
              </a:pPr>
              <a:r>
                <a:rPr lang="en-GB" dirty="0" err="1">
                  <a:solidFill>
                    <a:prstClr val="white"/>
                  </a:solidFill>
                  <a:ea typeface="ＭＳ Ｐゴシック" panose="020B0600070205080204" pitchFamily="34" charset="-128"/>
                </a:rPr>
                <a:t>Amiodarone</a:t>
              </a:r>
              <a:r>
                <a:rPr lang="en-GB" dirty="0">
                  <a:solidFill>
                    <a:prstClr val="white"/>
                  </a:solidFill>
                  <a:ea typeface="ＭＳ Ｐゴシック" panose="020B0600070205080204" pitchFamily="34" charset="-128"/>
                </a:rPr>
                <a:t> 300 mg IV  bolus</a:t>
              </a:r>
            </a:p>
          </p:txBody>
        </p:sp>
        <p:sp>
          <p:nvSpPr>
            <p:cNvPr id="36873" name="AutoShape 4"/>
            <p:cNvSpPr>
              <a:spLocks noChangeArrowheads="1"/>
            </p:cNvSpPr>
            <p:nvPr/>
          </p:nvSpPr>
          <p:spPr bwMode="auto">
            <a:xfrm>
              <a:off x="344" y="999"/>
              <a:ext cx="2278" cy="229"/>
            </a:xfrm>
            <a:prstGeom prst="flowChartProcess">
              <a:avLst/>
            </a:prstGeom>
            <a:grpFill/>
            <a:ln w="19050">
              <a:noFill/>
              <a:miter lim="800000"/>
              <a:headEnd/>
              <a:tailEnd/>
            </a:ln>
          </p:spPr>
          <p:txBody>
            <a:bodyPr lIns="90000" tIns="46800" rIns="90000" bIns="46800" anchor="ctr">
              <a:spAutoFit/>
            </a:bodyPr>
            <a:lstStyle/>
            <a:p>
              <a:pPr algn="ctr" eaLnBrk="1" hangingPunct="1">
                <a:defRPr/>
              </a:pPr>
              <a:r>
                <a:rPr lang="en-GB" sz="2600" b="1" dirty="0">
                  <a:solidFill>
                    <a:prstClr val="white"/>
                  </a:solidFill>
                  <a:ea typeface="ＭＳ Ｐゴシック" panose="020B0600070205080204" pitchFamily="34" charset="-128"/>
                </a:rPr>
                <a:t>Deliver 2</a:t>
              </a:r>
              <a:r>
                <a:rPr lang="en-GB" sz="2600" b="1" baseline="30000" dirty="0">
                  <a:solidFill>
                    <a:prstClr val="white"/>
                  </a:solidFill>
                  <a:ea typeface="ＭＳ Ｐゴシック" panose="020B0600070205080204" pitchFamily="34" charset="-128"/>
                </a:rPr>
                <a:t>nd</a:t>
              </a:r>
              <a:r>
                <a:rPr lang="en-GB" sz="2600" b="1" dirty="0">
                  <a:solidFill>
                    <a:prstClr val="white"/>
                  </a:solidFill>
                  <a:ea typeface="ＭＳ Ｐゴシック" panose="020B0600070205080204" pitchFamily="34" charset="-128"/>
                </a:rPr>
                <a:t> shock</a:t>
              </a:r>
            </a:p>
          </p:txBody>
        </p:sp>
        <p:sp>
          <p:nvSpPr>
            <p:cNvPr id="36874" name="AutoShape 5"/>
            <p:cNvSpPr>
              <a:spLocks noChangeArrowheads="1"/>
            </p:cNvSpPr>
            <p:nvPr/>
          </p:nvSpPr>
          <p:spPr bwMode="auto">
            <a:xfrm>
              <a:off x="344" y="2359"/>
              <a:ext cx="2261" cy="229"/>
            </a:xfrm>
            <a:prstGeom prst="flowChartProcess">
              <a:avLst/>
            </a:prstGeom>
            <a:grpFill/>
            <a:ln w="19050">
              <a:noFill/>
              <a:miter lim="800000"/>
              <a:headEnd/>
              <a:tailEnd/>
            </a:ln>
          </p:spPr>
          <p:txBody>
            <a:bodyPr lIns="90000" tIns="46800" rIns="90000" bIns="46800" anchor="ctr">
              <a:spAutoFit/>
            </a:bodyPr>
            <a:lstStyle/>
            <a:p>
              <a:pPr algn="ctr" eaLnBrk="1" hangingPunct="1">
                <a:defRPr/>
              </a:pPr>
              <a:r>
                <a:rPr lang="en-GB" sz="2600" b="1" dirty="0">
                  <a:solidFill>
                    <a:prstClr val="white"/>
                  </a:solidFill>
                  <a:ea typeface="ＭＳ Ｐゴシック" panose="020B0600070205080204" pitchFamily="34" charset="-128"/>
                </a:rPr>
                <a:t>Deliver  3</a:t>
              </a:r>
              <a:r>
                <a:rPr lang="en-GB" sz="2600" b="1" baseline="30000" dirty="0">
                  <a:solidFill>
                    <a:prstClr val="white"/>
                  </a:solidFill>
                  <a:ea typeface="ＭＳ Ｐゴシック" panose="020B0600070205080204" pitchFamily="34" charset="-128"/>
                </a:rPr>
                <a:t>rd</a:t>
              </a:r>
              <a:r>
                <a:rPr lang="en-GB" sz="2600" b="1" dirty="0">
                  <a:solidFill>
                    <a:prstClr val="white"/>
                  </a:solidFill>
                  <a:ea typeface="ＭＳ Ｐゴシック" panose="020B0600070205080204" pitchFamily="34" charset="-128"/>
                </a:rPr>
                <a:t>  shock</a:t>
              </a:r>
            </a:p>
          </p:txBody>
        </p:sp>
      </p:grpSp>
    </p:spTree>
    <p:extLst>
      <p:ext uri="{BB962C8B-B14F-4D97-AF65-F5344CB8AC3E}">
        <p14:creationId xmlns:p14="http://schemas.microsoft.com/office/powerpoint/2010/main" val="3451273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solidFill>
            <a:srgbClr val="002060"/>
          </a:solidFill>
        </p:spPr>
        <p:txBody>
          <a:bodyPr/>
          <a:lstStyle/>
          <a:p>
            <a:r>
              <a:rPr lang="en-AU" b="1" dirty="0">
                <a:solidFill>
                  <a:srgbClr val="FFFF00"/>
                </a:solidFill>
              </a:rPr>
              <a:t>Cardiac Arrest ?</a:t>
            </a:r>
          </a:p>
        </p:txBody>
      </p:sp>
      <p:sp>
        <p:nvSpPr>
          <p:cNvPr id="25603" name="Content Placeholder 2"/>
          <p:cNvSpPr>
            <a:spLocks noGrp="1"/>
          </p:cNvSpPr>
          <p:nvPr>
            <p:ph idx="1"/>
          </p:nvPr>
        </p:nvSpPr>
        <p:spPr>
          <a:xfrm>
            <a:off x="892661" y="2482765"/>
            <a:ext cx="11198841" cy="6516549"/>
          </a:xfrm>
        </p:spPr>
        <p:txBody>
          <a:bodyPr>
            <a:normAutofit fontScale="85000" lnSpcReduction="20000"/>
          </a:bodyPr>
          <a:lstStyle/>
          <a:p>
            <a:pPr>
              <a:defRPr/>
            </a:pPr>
            <a:endParaRPr lang="en-AU" sz="5600" b="1" dirty="0">
              <a:solidFill>
                <a:srgbClr val="C00000"/>
              </a:solidFill>
            </a:endParaRPr>
          </a:p>
          <a:p>
            <a:pPr>
              <a:defRPr/>
            </a:pPr>
            <a:r>
              <a:rPr lang="en-AU" sz="5600" b="1" dirty="0">
                <a:solidFill>
                  <a:srgbClr val="C00000"/>
                </a:solidFill>
              </a:rPr>
              <a:t>Unresponsive</a:t>
            </a:r>
            <a:r>
              <a:rPr lang="en-AU" sz="5600" b="1" dirty="0"/>
              <a:t> patient </a:t>
            </a:r>
            <a:r>
              <a:rPr lang="en-AU" sz="5600" b="1" dirty="0">
                <a:solidFill>
                  <a:srgbClr val="C00000"/>
                </a:solidFill>
              </a:rPr>
              <a:t>not breathing normally </a:t>
            </a:r>
            <a:r>
              <a:rPr lang="en-AU" sz="5600" b="1" dirty="0">
                <a:solidFill>
                  <a:schemeClr val="tx1">
                    <a:lumMod val="95000"/>
                    <a:lumOff val="5000"/>
                  </a:schemeClr>
                </a:solidFill>
              </a:rPr>
              <a:t>is in cardiac arrest </a:t>
            </a:r>
          </a:p>
          <a:p>
            <a:pPr>
              <a:defRPr/>
            </a:pPr>
            <a:endParaRPr lang="en-AU" sz="5600" b="1" dirty="0">
              <a:solidFill>
                <a:schemeClr val="tx1">
                  <a:lumMod val="95000"/>
                  <a:lumOff val="5000"/>
                </a:schemeClr>
              </a:solidFill>
            </a:endParaRPr>
          </a:p>
          <a:p>
            <a:pPr>
              <a:defRPr/>
            </a:pPr>
            <a:r>
              <a:rPr lang="en-US" sz="5600" b="1" dirty="0">
                <a:solidFill>
                  <a:schemeClr val="tx1">
                    <a:lumMod val="95000"/>
                    <a:lumOff val="5000"/>
                  </a:schemeClr>
                </a:solidFill>
              </a:rPr>
              <a:t>“The Brain, will suffer permanent &amp; irreversible damage if blood circulation to the brain is not restored within few  minutes.”</a:t>
            </a:r>
          </a:p>
          <a:p>
            <a:pPr marL="0" indent="0">
              <a:buNone/>
              <a:defRPr/>
            </a:pPr>
            <a:endParaRPr lang="en-US" sz="5600" b="1" dirty="0">
              <a:solidFill>
                <a:schemeClr val="tx1">
                  <a:lumMod val="95000"/>
                  <a:lumOff val="5000"/>
                </a:schemeClr>
              </a:solidFill>
            </a:endParaRPr>
          </a:p>
          <a:p>
            <a:pPr>
              <a:buClr>
                <a:srgbClr val="0000FF"/>
              </a:buClr>
              <a:defRPr/>
            </a:pPr>
            <a:r>
              <a:rPr lang="en-AU" sz="5600" b="1" dirty="0">
                <a:solidFill>
                  <a:srgbClr val="C00000"/>
                </a:solidFill>
              </a:rPr>
              <a:t>With each minute that passes, the likelihood of survival decreases by 7-10%</a:t>
            </a:r>
            <a:endParaRPr lang="en-US" sz="5600" b="1" dirty="0">
              <a:solidFill>
                <a:srgbClr val="C00000"/>
              </a:solidFill>
            </a:endParaRPr>
          </a:p>
          <a:p>
            <a:pPr>
              <a:defRPr/>
            </a:pPr>
            <a:endParaRPr lang="en-AU" dirty="0"/>
          </a:p>
        </p:txBody>
      </p:sp>
    </p:spTree>
    <p:extLst>
      <p:ext uri="{BB962C8B-B14F-4D97-AF65-F5344CB8AC3E}">
        <p14:creationId xmlns:p14="http://schemas.microsoft.com/office/powerpoint/2010/main" val="351001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a:solidFill>
            <a:schemeClr val="tx2">
              <a:lumMod val="75000"/>
            </a:schemeClr>
          </a:solidFill>
        </p:spPr>
        <p:txBody>
          <a:bodyPr/>
          <a:lstStyle/>
          <a:p>
            <a:pPr>
              <a:defRPr/>
            </a:pPr>
            <a:r>
              <a:rPr lang="en-GB" b="1" dirty="0">
                <a:solidFill>
                  <a:srgbClr val="FFFF00"/>
                </a:solidFill>
                <a:ea typeface="ＭＳ Ｐゴシック" pitchFamily="34" charset="-128"/>
              </a:rPr>
              <a:t>Non-</a:t>
            </a:r>
            <a:r>
              <a:rPr lang="en-GB" b="1" dirty="0" err="1">
                <a:solidFill>
                  <a:srgbClr val="FFFF00"/>
                </a:solidFill>
                <a:ea typeface="ＭＳ Ｐゴシック" pitchFamily="34" charset="-128"/>
              </a:rPr>
              <a:t>shockable</a:t>
            </a:r>
            <a:endParaRPr lang="en-GB" b="1" dirty="0">
              <a:solidFill>
                <a:srgbClr val="FFFF00"/>
              </a:solidFill>
              <a:ea typeface="ＭＳ Ｐゴシック" pitchFamily="34" charset="-128"/>
            </a:endParaRPr>
          </a:p>
        </p:txBody>
      </p:sp>
      <p:sp>
        <p:nvSpPr>
          <p:cNvPr id="50179" name="Rectangle 29"/>
          <p:cNvSpPr>
            <a:spLocks noGrp="1"/>
          </p:cNvSpPr>
          <p:nvPr>
            <p:ph type="body" sz="half" idx="2"/>
          </p:nvPr>
        </p:nvSpPr>
        <p:spPr/>
        <p:txBody>
          <a:bodyPr/>
          <a:lstStyle/>
          <a:p>
            <a:pPr>
              <a:lnSpc>
                <a:spcPct val="90000"/>
              </a:lnSpc>
            </a:pPr>
            <a:endParaRPr lang="en-GB"/>
          </a:p>
          <a:p>
            <a:pPr>
              <a:lnSpc>
                <a:spcPct val="90000"/>
              </a:lnSpc>
            </a:pPr>
            <a:endParaRPr lang="en-GB"/>
          </a:p>
          <a:p>
            <a:pPr>
              <a:lnSpc>
                <a:spcPct val="90000"/>
              </a:lnSpc>
            </a:pPr>
            <a:endParaRPr lang="en-GB"/>
          </a:p>
          <a:p>
            <a:pPr>
              <a:lnSpc>
                <a:spcPct val="90000"/>
              </a:lnSpc>
            </a:pPr>
            <a:r>
              <a:rPr lang="en-GB"/>
              <a:t>Asystole</a:t>
            </a:r>
          </a:p>
          <a:p>
            <a:pPr lvl="1">
              <a:lnSpc>
                <a:spcPct val="90000"/>
              </a:lnSpc>
            </a:pPr>
            <a:r>
              <a:rPr lang="en-GB"/>
              <a:t>No electrical activity</a:t>
            </a:r>
          </a:p>
          <a:p>
            <a:pPr lvl="1">
              <a:lnSpc>
                <a:spcPct val="90000"/>
              </a:lnSpc>
            </a:pPr>
            <a:r>
              <a:rPr lang="en-GB"/>
              <a:t>Occasionally P waves</a:t>
            </a:r>
          </a:p>
          <a:p>
            <a:pPr>
              <a:lnSpc>
                <a:spcPct val="90000"/>
              </a:lnSpc>
            </a:pPr>
            <a:r>
              <a:rPr lang="en-GB"/>
              <a:t>PEA</a:t>
            </a:r>
          </a:p>
          <a:p>
            <a:pPr lvl="1">
              <a:lnSpc>
                <a:spcPct val="90000"/>
              </a:lnSpc>
            </a:pPr>
            <a:r>
              <a:rPr lang="en-GB"/>
              <a:t>Any perusing rhythm with  no pulse</a:t>
            </a:r>
          </a:p>
        </p:txBody>
      </p:sp>
      <p:sp>
        <p:nvSpPr>
          <p:cNvPr id="50180" name="AutoShape 3"/>
          <p:cNvSpPr>
            <a:spLocks noChangeArrowheads="1"/>
          </p:cNvSpPr>
          <p:nvPr/>
        </p:nvSpPr>
        <p:spPr bwMode="auto">
          <a:xfrm>
            <a:off x="5489529" y="2152450"/>
            <a:ext cx="1993271" cy="1077304"/>
          </a:xfrm>
          <a:prstGeom prst="hexagon">
            <a:avLst>
              <a:gd name="adj" fmla="val 59068"/>
              <a:gd name="vf" fmla="val 115470"/>
            </a:avLst>
          </a:prstGeom>
          <a:noFill/>
          <a:ln w="38100">
            <a:solidFill>
              <a:srgbClr val="5A0F82"/>
            </a:solidFill>
            <a:miter lim="800000"/>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Analyse</a:t>
            </a:r>
          </a:p>
          <a:p>
            <a:pPr algn="ctr" eaLnBrk="1" hangingPunct="1">
              <a:spcBef>
                <a:spcPct val="0"/>
              </a:spcBef>
              <a:buClrTx/>
              <a:buFontTx/>
              <a:buNone/>
            </a:pPr>
            <a:r>
              <a:rPr lang="en-GB" sz="2100" b="1">
                <a:solidFill>
                  <a:prstClr val="black"/>
                </a:solidFill>
                <a:latin typeface="Arial" panose="020B0604020202020204" pitchFamily="34" charset="0"/>
              </a:rPr>
              <a:t>Rhythm</a:t>
            </a:r>
          </a:p>
        </p:txBody>
      </p:sp>
      <p:sp>
        <p:nvSpPr>
          <p:cNvPr id="50181" name="AutoShape 4"/>
          <p:cNvSpPr>
            <a:spLocks noChangeArrowheads="1"/>
          </p:cNvSpPr>
          <p:nvPr/>
        </p:nvSpPr>
        <p:spPr bwMode="auto">
          <a:xfrm>
            <a:off x="8020427" y="3033292"/>
            <a:ext cx="2377049" cy="783690"/>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Non- shockable</a:t>
            </a:r>
          </a:p>
          <a:p>
            <a:pPr algn="ctr" eaLnBrk="1" hangingPunct="1">
              <a:spcBef>
                <a:spcPct val="0"/>
              </a:spcBef>
              <a:buClrTx/>
              <a:buFontTx/>
              <a:buNone/>
            </a:pPr>
            <a:r>
              <a:rPr lang="en-GB" sz="1900">
                <a:solidFill>
                  <a:prstClr val="black"/>
                </a:solidFill>
                <a:latin typeface="Arial" panose="020B0604020202020204" pitchFamily="34" charset="0"/>
              </a:rPr>
              <a:t>Asystole/PEA</a:t>
            </a:r>
          </a:p>
        </p:txBody>
      </p:sp>
      <p:cxnSp>
        <p:nvCxnSpPr>
          <p:cNvPr id="50182" name="AutoShape 11"/>
          <p:cNvCxnSpPr>
            <a:cxnSpLocks noChangeShapeType="1"/>
            <a:stCxn id="50180" idx="2"/>
            <a:endCxn id="50181" idx="1"/>
          </p:cNvCxnSpPr>
          <p:nvPr/>
        </p:nvCxnSpPr>
        <p:spPr bwMode="auto">
          <a:xfrm rot="16200000" flipH="1">
            <a:off x="7158297" y="2584376"/>
            <a:ext cx="170556" cy="1513128"/>
          </a:xfrm>
          <a:prstGeom prst="bentConnector2">
            <a:avLst/>
          </a:prstGeom>
          <a:noFill/>
          <a:ln w="38100">
            <a:solidFill>
              <a:srgbClr val="5A0F82"/>
            </a:solidFill>
            <a:miter lim="800000"/>
            <a:headEnd/>
            <a:tailEnd type="triangle" w="med" len="med"/>
          </a:ln>
          <a:extLst>
            <a:ext uri="{909E8E84-426E-40DD-AFC4-6F175D3DCCD1}">
              <a14:hiddenFill xmlns:a14="http://schemas.microsoft.com/office/drawing/2010/main">
                <a:noFill/>
              </a14:hiddenFill>
            </a:ext>
          </a:extLst>
        </p:spPr>
      </p:cxnSp>
      <p:pic>
        <p:nvPicPr>
          <p:cNvPr id="50183" name="Picture 25" descr="014 ECG asystole small"/>
          <p:cNvPicPr>
            <a:picLocks noChangeAspect="1" noChangeArrowheads="1"/>
          </p:cNvPicPr>
          <p:nvPr/>
        </p:nvPicPr>
        <p:blipFill>
          <a:blip r:embed="rId2">
            <a:extLst>
              <a:ext uri="{28A0092B-C50C-407E-A947-70E740481C1C}">
                <a14:useLocalDpi xmlns:a14="http://schemas.microsoft.com/office/drawing/2010/main" val="0"/>
              </a:ext>
            </a:extLst>
          </a:blip>
          <a:srcRect l="3751" r="7916"/>
          <a:stretch>
            <a:fillRect/>
          </a:stretch>
        </p:blipFill>
        <p:spPr bwMode="auto">
          <a:xfrm>
            <a:off x="1824209" y="3290204"/>
            <a:ext cx="4216472" cy="121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2" descr="022 ECG supraventricular tachycardia small"/>
          <p:cNvPicPr>
            <a:picLocks noChangeAspect="1" noChangeArrowheads="1"/>
          </p:cNvPicPr>
          <p:nvPr/>
        </p:nvPicPr>
        <p:blipFill>
          <a:blip r:embed="rId3">
            <a:extLst>
              <a:ext uri="{28A0092B-C50C-407E-A947-70E740481C1C}">
                <a14:useLocalDpi xmlns:a14="http://schemas.microsoft.com/office/drawing/2010/main" val="0"/>
              </a:ext>
            </a:extLst>
          </a:blip>
          <a:srcRect l="12083" r="10417"/>
          <a:stretch>
            <a:fillRect/>
          </a:stretch>
        </p:blipFill>
        <p:spPr bwMode="auto">
          <a:xfrm>
            <a:off x="1858021" y="6399061"/>
            <a:ext cx="4718593" cy="151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Picture 2" descr="008 ECG p-wave asystole small"/>
          <p:cNvPicPr>
            <a:picLocks noChangeAspect="1" noChangeArrowheads="1"/>
          </p:cNvPicPr>
          <p:nvPr/>
        </p:nvPicPr>
        <p:blipFill>
          <a:blip r:embed="rId4">
            <a:extLst>
              <a:ext uri="{28A0092B-C50C-407E-A947-70E740481C1C}">
                <a14:useLocalDpi xmlns:a14="http://schemas.microsoft.com/office/drawing/2010/main" val="0"/>
              </a:ext>
            </a:extLst>
          </a:blip>
          <a:srcRect l="6250" r="4584"/>
          <a:stretch>
            <a:fillRect/>
          </a:stretch>
        </p:blipFill>
        <p:spPr bwMode="auto">
          <a:xfrm>
            <a:off x="1858022" y="4626583"/>
            <a:ext cx="4214781" cy="117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12116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a:solidFill>
            <a:schemeClr val="tx2">
              <a:lumMod val="75000"/>
            </a:schemeClr>
          </a:solidFill>
        </p:spPr>
        <p:txBody>
          <a:bodyPr/>
          <a:lstStyle/>
          <a:p>
            <a:pPr>
              <a:defRPr/>
            </a:pPr>
            <a:r>
              <a:rPr lang="en-GB" b="1" dirty="0">
                <a:solidFill>
                  <a:srgbClr val="FFFF00"/>
                </a:solidFill>
                <a:ea typeface="ＭＳ Ｐゴシック" pitchFamily="34" charset="-128"/>
              </a:rPr>
              <a:t>Drugs</a:t>
            </a:r>
          </a:p>
        </p:txBody>
      </p:sp>
      <p:sp>
        <p:nvSpPr>
          <p:cNvPr id="51203" name="Rectangle 10"/>
          <p:cNvSpPr>
            <a:spLocks noGrp="1"/>
          </p:cNvSpPr>
          <p:nvPr>
            <p:ph type="body" sz="half" idx="2"/>
          </p:nvPr>
        </p:nvSpPr>
        <p:spPr>
          <a:xfrm>
            <a:off x="2121762" y="2117908"/>
            <a:ext cx="4301004" cy="6155099"/>
          </a:xfrm>
          <a:noFill/>
        </p:spPr>
        <p:txBody>
          <a:bodyPr/>
          <a:lstStyle/>
          <a:p>
            <a:pPr>
              <a:lnSpc>
                <a:spcPct val="90000"/>
              </a:lnSpc>
            </a:pPr>
            <a:endParaRPr lang="en-GB" dirty="0"/>
          </a:p>
          <a:p>
            <a:pPr>
              <a:lnSpc>
                <a:spcPct val="90000"/>
              </a:lnSpc>
            </a:pPr>
            <a:endParaRPr lang="en-GB" dirty="0"/>
          </a:p>
          <a:p>
            <a:pPr>
              <a:lnSpc>
                <a:spcPct val="90000"/>
              </a:lnSpc>
              <a:buFontTx/>
              <a:buNone/>
            </a:pPr>
            <a:r>
              <a:rPr lang="en-GB" b="1" dirty="0"/>
              <a:t>As soon as IV /IO access available</a:t>
            </a:r>
          </a:p>
          <a:p>
            <a:pPr>
              <a:lnSpc>
                <a:spcPct val="90000"/>
              </a:lnSpc>
            </a:pPr>
            <a:r>
              <a:rPr lang="en-GB" b="1" dirty="0"/>
              <a:t>Adrenaline 1mg</a:t>
            </a:r>
          </a:p>
          <a:p>
            <a:pPr>
              <a:lnSpc>
                <a:spcPct val="90000"/>
              </a:lnSpc>
            </a:pPr>
            <a:endParaRPr lang="en-GB" b="1" dirty="0"/>
          </a:p>
          <a:p>
            <a:pPr>
              <a:lnSpc>
                <a:spcPct val="90000"/>
              </a:lnSpc>
            </a:pPr>
            <a:r>
              <a:rPr lang="en-GB" b="1" dirty="0"/>
              <a:t>Repeat every alternate  cycle ( q- 3-5  min) </a:t>
            </a:r>
          </a:p>
        </p:txBody>
      </p:sp>
      <p:sp>
        <p:nvSpPr>
          <p:cNvPr id="51204" name="AutoShape 4"/>
          <p:cNvSpPr>
            <a:spLocks noChangeArrowheads="1"/>
          </p:cNvSpPr>
          <p:nvPr/>
        </p:nvSpPr>
        <p:spPr bwMode="auto">
          <a:xfrm>
            <a:off x="5489529" y="2152450"/>
            <a:ext cx="1993271" cy="1077304"/>
          </a:xfrm>
          <a:prstGeom prst="hexagon">
            <a:avLst>
              <a:gd name="adj" fmla="val 59068"/>
              <a:gd name="vf" fmla="val 115470"/>
            </a:avLst>
          </a:prstGeom>
          <a:noFill/>
          <a:ln w="38100">
            <a:solidFill>
              <a:srgbClr val="5A0F82"/>
            </a:solidFill>
            <a:miter lim="800000"/>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Analyse</a:t>
            </a:r>
          </a:p>
          <a:p>
            <a:pPr algn="ctr" eaLnBrk="1" hangingPunct="1">
              <a:spcBef>
                <a:spcPct val="0"/>
              </a:spcBef>
              <a:buClrTx/>
              <a:buFontTx/>
              <a:buNone/>
            </a:pPr>
            <a:r>
              <a:rPr lang="en-GB" sz="2100" b="1">
                <a:solidFill>
                  <a:prstClr val="black"/>
                </a:solidFill>
                <a:latin typeface="Arial" panose="020B0604020202020204" pitchFamily="34" charset="0"/>
              </a:rPr>
              <a:t>Rhythm</a:t>
            </a:r>
          </a:p>
        </p:txBody>
      </p:sp>
      <p:sp>
        <p:nvSpPr>
          <p:cNvPr id="51205" name="AutoShape 5"/>
          <p:cNvSpPr>
            <a:spLocks noChangeArrowheads="1"/>
          </p:cNvSpPr>
          <p:nvPr/>
        </p:nvSpPr>
        <p:spPr bwMode="auto">
          <a:xfrm>
            <a:off x="8020427" y="3033292"/>
            <a:ext cx="2377049" cy="783690"/>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Non- shockable</a:t>
            </a:r>
          </a:p>
          <a:p>
            <a:pPr algn="ctr" eaLnBrk="1" hangingPunct="1">
              <a:spcBef>
                <a:spcPct val="0"/>
              </a:spcBef>
              <a:buClrTx/>
              <a:buFontTx/>
              <a:buNone/>
            </a:pPr>
            <a:r>
              <a:rPr lang="en-GB" sz="1900">
                <a:solidFill>
                  <a:prstClr val="black"/>
                </a:solidFill>
                <a:latin typeface="Arial" panose="020B0604020202020204" pitchFamily="34" charset="0"/>
              </a:rPr>
              <a:t>Asystole/PEA</a:t>
            </a:r>
          </a:p>
        </p:txBody>
      </p:sp>
      <p:cxnSp>
        <p:nvCxnSpPr>
          <p:cNvPr id="51206" name="AutoShape 6"/>
          <p:cNvCxnSpPr>
            <a:cxnSpLocks noChangeShapeType="1"/>
            <a:stCxn id="51204" idx="2"/>
            <a:endCxn id="51205" idx="1"/>
          </p:cNvCxnSpPr>
          <p:nvPr/>
        </p:nvCxnSpPr>
        <p:spPr bwMode="auto">
          <a:xfrm rot="16200000" flipH="1">
            <a:off x="7158297" y="2584376"/>
            <a:ext cx="170556" cy="1513128"/>
          </a:xfrm>
          <a:prstGeom prst="bentConnector2">
            <a:avLst/>
          </a:prstGeom>
          <a:noFill/>
          <a:ln w="38100">
            <a:solidFill>
              <a:srgbClr val="5A0F82"/>
            </a:solidFill>
            <a:miter lim="800000"/>
            <a:headEnd/>
            <a:tailEnd type="triangle" w="med" len="med"/>
          </a:ln>
          <a:extLst>
            <a:ext uri="{909E8E84-426E-40DD-AFC4-6F175D3DCCD1}">
              <a14:hiddenFill xmlns:a14="http://schemas.microsoft.com/office/drawing/2010/main">
                <a:noFill/>
              </a14:hiddenFill>
            </a:ext>
          </a:extLst>
        </p:spPr>
      </p:cxnSp>
      <p:cxnSp>
        <p:nvCxnSpPr>
          <p:cNvPr id="51207" name="AutoShape 7"/>
          <p:cNvCxnSpPr>
            <a:cxnSpLocks noChangeShapeType="1"/>
            <a:stCxn id="51205" idx="2"/>
            <a:endCxn id="51208" idx="0"/>
          </p:cNvCxnSpPr>
          <p:nvPr/>
        </p:nvCxnSpPr>
        <p:spPr bwMode="auto">
          <a:xfrm rot="5400000">
            <a:off x="8493033" y="4535062"/>
            <a:ext cx="1433527" cy="1690"/>
          </a:xfrm>
          <a:prstGeom prst="straightConnector1">
            <a:avLst/>
          </a:prstGeom>
          <a:noFill/>
          <a:ln w="38100">
            <a:solidFill>
              <a:srgbClr val="5A0F82"/>
            </a:solidFill>
            <a:round/>
            <a:headEnd/>
            <a:tailEnd type="triangle" w="med" len="med"/>
          </a:ln>
          <a:extLst>
            <a:ext uri="{909E8E84-426E-40DD-AFC4-6F175D3DCCD1}">
              <a14:hiddenFill xmlns:a14="http://schemas.microsoft.com/office/drawing/2010/main">
                <a:noFill/>
              </a14:hiddenFill>
            </a:ext>
          </a:extLst>
        </p:spPr>
      </p:cxnSp>
      <p:sp>
        <p:nvSpPr>
          <p:cNvPr id="51208" name="AutoShape 9"/>
          <p:cNvSpPr>
            <a:spLocks noChangeArrowheads="1"/>
          </p:cNvSpPr>
          <p:nvPr/>
        </p:nvSpPr>
        <p:spPr bwMode="auto">
          <a:xfrm>
            <a:off x="8020427" y="5250511"/>
            <a:ext cx="2377049" cy="1981895"/>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1900">
                <a:solidFill>
                  <a:prstClr val="black"/>
                </a:solidFill>
                <a:latin typeface="Arial" panose="020B0604020202020204" pitchFamily="34" charset="0"/>
              </a:rPr>
              <a:t>Immediately resume</a:t>
            </a:r>
          </a:p>
          <a:p>
            <a:pPr algn="ctr" eaLnBrk="1" hangingPunct="1">
              <a:spcBef>
                <a:spcPct val="0"/>
              </a:spcBef>
              <a:buClrTx/>
              <a:buFontTx/>
              <a:buNone/>
            </a:pPr>
            <a:r>
              <a:rPr lang="en-GB" sz="2100" b="1">
                <a:solidFill>
                  <a:prstClr val="black"/>
                </a:solidFill>
                <a:latin typeface="Arial" panose="020B0604020202020204" pitchFamily="34" charset="0"/>
              </a:rPr>
              <a:t>CPR 30:2 for 2 min</a:t>
            </a:r>
          </a:p>
          <a:p>
            <a:pPr algn="ctr" eaLnBrk="1" hangingPunct="1">
              <a:spcBef>
                <a:spcPct val="0"/>
              </a:spcBef>
              <a:buClrTx/>
              <a:buFontTx/>
              <a:buNone/>
            </a:pPr>
            <a:r>
              <a:rPr lang="en-GB" sz="1900">
                <a:solidFill>
                  <a:prstClr val="black"/>
                </a:solidFill>
                <a:latin typeface="Arial" panose="020B0604020202020204" pitchFamily="34" charset="0"/>
              </a:rPr>
              <a:t>Minimise interruptions</a:t>
            </a:r>
          </a:p>
          <a:p>
            <a:pPr algn="ctr" eaLnBrk="1" hangingPunct="1">
              <a:spcBef>
                <a:spcPct val="0"/>
              </a:spcBef>
              <a:buClrTx/>
              <a:buFontTx/>
              <a:buNone/>
            </a:pPr>
            <a:r>
              <a:rPr lang="en-GB" sz="2100" b="1">
                <a:solidFill>
                  <a:prstClr val="black"/>
                </a:solidFill>
                <a:latin typeface="Arial" panose="020B0604020202020204" pitchFamily="34" charset="0"/>
              </a:rPr>
              <a:t>Push drugs</a:t>
            </a:r>
          </a:p>
          <a:p>
            <a:pPr algn="ctr" eaLnBrk="1" hangingPunct="1">
              <a:spcBef>
                <a:spcPct val="0"/>
              </a:spcBef>
              <a:buClrTx/>
              <a:buFontTx/>
              <a:buNone/>
            </a:pPr>
            <a:r>
              <a:rPr lang="en-GB" sz="1900">
                <a:solidFill>
                  <a:prstClr val="black"/>
                </a:solidFill>
                <a:latin typeface="Arial" panose="020B0604020202020204" pitchFamily="34" charset="0"/>
              </a:rPr>
              <a:t>when indicated</a:t>
            </a:r>
          </a:p>
        </p:txBody>
      </p:sp>
    </p:spTree>
    <p:extLst>
      <p:ext uri="{BB962C8B-B14F-4D97-AF65-F5344CB8AC3E}">
        <p14:creationId xmlns:p14="http://schemas.microsoft.com/office/powerpoint/2010/main" val="152122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solidFill>
            <a:schemeClr val="tx2">
              <a:lumMod val="75000"/>
            </a:schemeClr>
          </a:solidFill>
        </p:spPr>
        <p:txBody>
          <a:bodyPr/>
          <a:lstStyle/>
          <a:p>
            <a:pPr>
              <a:defRPr/>
            </a:pPr>
            <a:r>
              <a:rPr lang="en-GB" dirty="0">
                <a:solidFill>
                  <a:srgbClr val="FFFF00"/>
                </a:solidFill>
                <a:ea typeface="ＭＳ Ｐゴシック" pitchFamily="34" charset="-128"/>
              </a:rPr>
              <a:t>After 2min CPR</a:t>
            </a:r>
          </a:p>
        </p:txBody>
      </p:sp>
      <p:sp>
        <p:nvSpPr>
          <p:cNvPr id="56323" name="Rectangle 10"/>
          <p:cNvSpPr>
            <a:spLocks noGrp="1"/>
          </p:cNvSpPr>
          <p:nvPr>
            <p:ph type="body" sz="half" idx="2"/>
          </p:nvPr>
        </p:nvSpPr>
        <p:spPr>
          <a:xfrm>
            <a:off x="2121762" y="2117908"/>
            <a:ext cx="4301004" cy="6155099"/>
          </a:xfrm>
          <a:noFill/>
        </p:spPr>
        <p:txBody>
          <a:bodyPr>
            <a:normAutofit lnSpcReduction="10000"/>
          </a:bodyPr>
          <a:lstStyle/>
          <a:p>
            <a:pPr>
              <a:lnSpc>
                <a:spcPct val="90000"/>
              </a:lnSpc>
            </a:pPr>
            <a:endParaRPr lang="en-GB" dirty="0"/>
          </a:p>
          <a:p>
            <a:pPr>
              <a:lnSpc>
                <a:spcPct val="90000"/>
              </a:lnSpc>
            </a:pPr>
            <a:endParaRPr lang="en-GB" dirty="0"/>
          </a:p>
          <a:p>
            <a:pPr>
              <a:lnSpc>
                <a:spcPct val="90000"/>
              </a:lnSpc>
            </a:pPr>
            <a:r>
              <a:rPr lang="en-GB" dirty="0"/>
              <a:t>Analyse rhythm</a:t>
            </a:r>
          </a:p>
          <a:p>
            <a:pPr>
              <a:lnSpc>
                <a:spcPct val="90000"/>
              </a:lnSpc>
            </a:pPr>
            <a:r>
              <a:rPr lang="en-GB" dirty="0"/>
              <a:t>If still non-shockable then repeat the process</a:t>
            </a:r>
          </a:p>
          <a:p>
            <a:pPr>
              <a:lnSpc>
                <a:spcPct val="90000"/>
              </a:lnSpc>
            </a:pPr>
            <a:r>
              <a:rPr lang="en-GB" dirty="0"/>
              <a:t>If shockable then go to shockable side of algorithm</a:t>
            </a:r>
          </a:p>
          <a:p>
            <a:pPr>
              <a:lnSpc>
                <a:spcPct val="90000"/>
              </a:lnSpc>
            </a:pPr>
            <a:r>
              <a:rPr lang="en-GB" b="1" dirty="0"/>
              <a:t>Check pulse if ECG Rhythm is – </a:t>
            </a:r>
            <a:r>
              <a:rPr lang="en-GB" b="1" dirty="0" err="1"/>
              <a:t>perfusing</a:t>
            </a:r>
            <a:r>
              <a:rPr lang="en-GB" b="1" dirty="0"/>
              <a:t>..</a:t>
            </a:r>
          </a:p>
          <a:p>
            <a:pPr>
              <a:lnSpc>
                <a:spcPct val="90000"/>
              </a:lnSpc>
            </a:pPr>
            <a:endParaRPr lang="en-GB" dirty="0"/>
          </a:p>
        </p:txBody>
      </p:sp>
      <p:sp>
        <p:nvSpPr>
          <p:cNvPr id="56324" name="AutoShape 4"/>
          <p:cNvSpPr>
            <a:spLocks noChangeArrowheads="1"/>
          </p:cNvSpPr>
          <p:nvPr/>
        </p:nvSpPr>
        <p:spPr bwMode="auto">
          <a:xfrm>
            <a:off x="5489529" y="2152450"/>
            <a:ext cx="1993271" cy="1077304"/>
          </a:xfrm>
          <a:prstGeom prst="hexagon">
            <a:avLst>
              <a:gd name="adj" fmla="val 59068"/>
              <a:gd name="vf" fmla="val 115470"/>
            </a:avLst>
          </a:prstGeom>
          <a:noFill/>
          <a:ln w="38100">
            <a:solidFill>
              <a:srgbClr val="5A0F82"/>
            </a:solidFill>
            <a:miter lim="800000"/>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Analyse</a:t>
            </a:r>
          </a:p>
          <a:p>
            <a:pPr algn="ctr" eaLnBrk="1" hangingPunct="1">
              <a:spcBef>
                <a:spcPct val="0"/>
              </a:spcBef>
              <a:buClrTx/>
              <a:buFontTx/>
              <a:buNone/>
            </a:pPr>
            <a:r>
              <a:rPr lang="en-GB" sz="2100" b="1">
                <a:solidFill>
                  <a:prstClr val="black"/>
                </a:solidFill>
                <a:latin typeface="Arial" panose="020B0604020202020204" pitchFamily="34" charset="0"/>
              </a:rPr>
              <a:t>Rhythm</a:t>
            </a:r>
          </a:p>
        </p:txBody>
      </p:sp>
      <p:sp>
        <p:nvSpPr>
          <p:cNvPr id="56325" name="AutoShape 5"/>
          <p:cNvSpPr>
            <a:spLocks noChangeArrowheads="1"/>
          </p:cNvSpPr>
          <p:nvPr/>
        </p:nvSpPr>
        <p:spPr bwMode="auto">
          <a:xfrm>
            <a:off x="8020427" y="3033292"/>
            <a:ext cx="2377049" cy="783690"/>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2100" b="1">
                <a:solidFill>
                  <a:prstClr val="black"/>
                </a:solidFill>
                <a:latin typeface="Arial" panose="020B0604020202020204" pitchFamily="34" charset="0"/>
              </a:rPr>
              <a:t>Non- shockable</a:t>
            </a:r>
          </a:p>
          <a:p>
            <a:pPr algn="ctr" eaLnBrk="1" hangingPunct="1">
              <a:spcBef>
                <a:spcPct val="0"/>
              </a:spcBef>
              <a:buClrTx/>
              <a:buFontTx/>
              <a:buNone/>
            </a:pPr>
            <a:r>
              <a:rPr lang="en-GB" sz="1900">
                <a:solidFill>
                  <a:prstClr val="black"/>
                </a:solidFill>
                <a:latin typeface="Arial" panose="020B0604020202020204" pitchFamily="34" charset="0"/>
              </a:rPr>
              <a:t>Asystole/PEA</a:t>
            </a:r>
          </a:p>
        </p:txBody>
      </p:sp>
      <p:cxnSp>
        <p:nvCxnSpPr>
          <p:cNvPr id="56326" name="AutoShape 6"/>
          <p:cNvCxnSpPr>
            <a:cxnSpLocks noChangeShapeType="1"/>
            <a:stCxn id="56324" idx="2"/>
            <a:endCxn id="56325" idx="1"/>
          </p:cNvCxnSpPr>
          <p:nvPr/>
        </p:nvCxnSpPr>
        <p:spPr bwMode="auto">
          <a:xfrm rot="16200000" flipH="1">
            <a:off x="7158297" y="2584376"/>
            <a:ext cx="170556" cy="1513128"/>
          </a:xfrm>
          <a:prstGeom prst="bentConnector2">
            <a:avLst/>
          </a:prstGeom>
          <a:noFill/>
          <a:ln w="38100">
            <a:solidFill>
              <a:srgbClr val="5A0F82"/>
            </a:solidFill>
            <a:miter lim="800000"/>
            <a:headEnd/>
            <a:tailEnd type="triangle" w="med" len="med"/>
          </a:ln>
          <a:extLst>
            <a:ext uri="{909E8E84-426E-40DD-AFC4-6F175D3DCCD1}">
              <a14:hiddenFill xmlns:a14="http://schemas.microsoft.com/office/drawing/2010/main">
                <a:noFill/>
              </a14:hiddenFill>
            </a:ext>
          </a:extLst>
        </p:spPr>
      </p:cxnSp>
      <p:cxnSp>
        <p:nvCxnSpPr>
          <p:cNvPr id="56327" name="AutoShape 7"/>
          <p:cNvCxnSpPr>
            <a:cxnSpLocks noChangeShapeType="1"/>
            <a:stCxn id="56325" idx="2"/>
            <a:endCxn id="56328" idx="0"/>
          </p:cNvCxnSpPr>
          <p:nvPr/>
        </p:nvCxnSpPr>
        <p:spPr bwMode="auto">
          <a:xfrm rot="5400000">
            <a:off x="8493033" y="4535062"/>
            <a:ext cx="1433527" cy="1690"/>
          </a:xfrm>
          <a:prstGeom prst="straightConnector1">
            <a:avLst/>
          </a:prstGeom>
          <a:noFill/>
          <a:ln w="38100">
            <a:solidFill>
              <a:srgbClr val="5A0F82"/>
            </a:solidFill>
            <a:round/>
            <a:headEnd/>
            <a:tailEnd type="triangle" w="med" len="med"/>
          </a:ln>
          <a:extLst>
            <a:ext uri="{909E8E84-426E-40DD-AFC4-6F175D3DCCD1}">
              <a14:hiddenFill xmlns:a14="http://schemas.microsoft.com/office/drawing/2010/main">
                <a:noFill/>
              </a14:hiddenFill>
            </a:ext>
          </a:extLst>
        </p:spPr>
      </p:cxnSp>
      <p:sp>
        <p:nvSpPr>
          <p:cNvPr id="56328" name="AutoShape 9"/>
          <p:cNvSpPr>
            <a:spLocks noChangeArrowheads="1"/>
          </p:cNvSpPr>
          <p:nvPr/>
        </p:nvSpPr>
        <p:spPr bwMode="auto">
          <a:xfrm>
            <a:off x="8020427" y="5250511"/>
            <a:ext cx="2377049" cy="1981895"/>
          </a:xfrm>
          <a:prstGeom prst="roundRect">
            <a:avLst>
              <a:gd name="adj" fmla="val 16667"/>
            </a:avLst>
          </a:prstGeom>
          <a:noFill/>
          <a:ln w="38100">
            <a:solidFill>
              <a:srgbClr val="5A0F82"/>
            </a:solidFill>
            <a:round/>
            <a:headEnd/>
            <a:tailEnd/>
          </a:ln>
          <a:extLst>
            <a:ext uri="{909E8E84-426E-40DD-AFC4-6F175D3DCCD1}">
              <a14:hiddenFill xmlns:a14="http://schemas.microsoft.com/office/drawing/2010/main">
                <a:solidFill>
                  <a:srgbClr val="FFFFFF"/>
                </a:solidFill>
              </a14:hiddenFill>
            </a:ext>
          </a:extLst>
        </p:spPr>
        <p:txBody>
          <a:bodyPr wrap="none" lIns="107085" tIns="53543" rIns="107085" bIns="53543" anchor="ctr"/>
          <a:lstStyle>
            <a:lvl1pPr>
              <a:spcBef>
                <a:spcPct val="20000"/>
              </a:spcBef>
              <a:buClr>
                <a:srgbClr val="5A0F82"/>
              </a:buClr>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GB" sz="1900">
                <a:solidFill>
                  <a:prstClr val="black"/>
                </a:solidFill>
                <a:latin typeface="Arial" panose="020B0604020202020204" pitchFamily="34" charset="0"/>
              </a:rPr>
              <a:t>Immediately resume</a:t>
            </a:r>
          </a:p>
          <a:p>
            <a:pPr algn="ctr" eaLnBrk="1" hangingPunct="1">
              <a:spcBef>
                <a:spcPct val="0"/>
              </a:spcBef>
              <a:buClrTx/>
              <a:buFontTx/>
              <a:buNone/>
            </a:pPr>
            <a:r>
              <a:rPr lang="en-GB" sz="2100" b="1">
                <a:solidFill>
                  <a:prstClr val="black"/>
                </a:solidFill>
                <a:latin typeface="Arial" panose="020B0604020202020204" pitchFamily="34" charset="0"/>
              </a:rPr>
              <a:t>CPR 30:2 for 2 min</a:t>
            </a:r>
          </a:p>
          <a:p>
            <a:pPr algn="ctr" eaLnBrk="1" hangingPunct="1">
              <a:spcBef>
                <a:spcPct val="0"/>
              </a:spcBef>
              <a:buClrTx/>
              <a:buFontTx/>
              <a:buNone/>
            </a:pPr>
            <a:r>
              <a:rPr lang="en-GB" sz="1900">
                <a:solidFill>
                  <a:prstClr val="black"/>
                </a:solidFill>
                <a:latin typeface="Arial" panose="020B0604020202020204" pitchFamily="34" charset="0"/>
              </a:rPr>
              <a:t>Minimise interruptions</a:t>
            </a:r>
          </a:p>
          <a:p>
            <a:pPr algn="ctr" eaLnBrk="1" hangingPunct="1">
              <a:spcBef>
                <a:spcPct val="0"/>
              </a:spcBef>
              <a:buClrTx/>
              <a:buFontTx/>
              <a:buNone/>
            </a:pPr>
            <a:r>
              <a:rPr lang="en-GB" sz="2100" b="1">
                <a:solidFill>
                  <a:prstClr val="black"/>
                </a:solidFill>
                <a:latin typeface="Arial" panose="020B0604020202020204" pitchFamily="34" charset="0"/>
              </a:rPr>
              <a:t>Push drugs</a:t>
            </a:r>
          </a:p>
          <a:p>
            <a:pPr algn="ctr" eaLnBrk="1" hangingPunct="1">
              <a:spcBef>
                <a:spcPct val="0"/>
              </a:spcBef>
              <a:buClrTx/>
              <a:buFontTx/>
              <a:buNone/>
            </a:pPr>
            <a:r>
              <a:rPr lang="en-GB" sz="1900">
                <a:solidFill>
                  <a:prstClr val="black"/>
                </a:solidFill>
                <a:latin typeface="Arial" panose="020B0604020202020204" pitchFamily="34" charset="0"/>
              </a:rPr>
              <a:t>when indicated</a:t>
            </a:r>
          </a:p>
        </p:txBody>
      </p:sp>
    </p:spTree>
    <p:extLst>
      <p:ext uri="{BB962C8B-B14F-4D97-AF65-F5344CB8AC3E}">
        <p14:creationId xmlns:p14="http://schemas.microsoft.com/office/powerpoint/2010/main" val="889681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1"/>
          <p:cNvSpPr>
            <a:spLocks noGrp="1" noChangeArrowheads="1"/>
          </p:cNvSpPr>
          <p:nvPr>
            <p:ph type="title"/>
          </p:nvPr>
        </p:nvSpPr>
        <p:spPr>
          <a:solidFill>
            <a:srgbClr val="002060"/>
          </a:solidFill>
        </p:spPr>
        <p:txBody>
          <a:bodyPr/>
          <a:lstStyle/>
          <a:p>
            <a:pPr eaLnBrk="1" hangingPunct="1"/>
            <a:r>
              <a:rPr lang="en-GB" b="1" dirty="0">
                <a:solidFill>
                  <a:srgbClr val="FFFF00"/>
                </a:solidFill>
              </a:rPr>
              <a:t>Correct reversible causes</a:t>
            </a:r>
          </a:p>
        </p:txBody>
      </p:sp>
      <p:pic>
        <p:nvPicPr>
          <p:cNvPr id="61443"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87406" y="2914551"/>
            <a:ext cx="3362696" cy="5621845"/>
          </a:xfrm>
        </p:spPr>
      </p:pic>
    </p:spTree>
    <p:extLst>
      <p:ext uri="{BB962C8B-B14F-4D97-AF65-F5344CB8AC3E}">
        <p14:creationId xmlns:p14="http://schemas.microsoft.com/office/powerpoint/2010/main" val="3912779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solidFill>
            <a:srgbClr val="002060"/>
          </a:solidFill>
        </p:spPr>
        <p:txBody>
          <a:bodyPr/>
          <a:lstStyle/>
          <a:p>
            <a:pPr algn="l"/>
            <a:r>
              <a:rPr lang="en-AU" dirty="0"/>
              <a:t>   </a:t>
            </a:r>
            <a:r>
              <a:rPr lang="en-AU" b="1" dirty="0">
                <a:solidFill>
                  <a:srgbClr val="FFFF00"/>
                </a:solidFill>
              </a:rPr>
              <a:t>Pulmonary embolism</a:t>
            </a:r>
          </a:p>
        </p:txBody>
      </p:sp>
      <p:sp>
        <p:nvSpPr>
          <p:cNvPr id="33795" name="Content Placeholder 2"/>
          <p:cNvSpPr>
            <a:spLocks noGrp="1"/>
          </p:cNvSpPr>
          <p:nvPr>
            <p:ph sz="half" idx="1"/>
          </p:nvPr>
        </p:nvSpPr>
        <p:spPr>
          <a:xfrm>
            <a:off x="1904915" y="3171463"/>
            <a:ext cx="8625677" cy="6155100"/>
          </a:xfrm>
        </p:spPr>
        <p:txBody>
          <a:bodyPr/>
          <a:lstStyle/>
          <a:p>
            <a:r>
              <a:rPr lang="en-AU" sz="3700" b="1" dirty="0"/>
              <a:t>consider giving a thrombolytic drug immediately  if  PE is suspected</a:t>
            </a:r>
          </a:p>
          <a:p>
            <a:endParaRPr lang="en-AU" sz="3700" b="1" dirty="0"/>
          </a:p>
          <a:p>
            <a:r>
              <a:rPr lang="en-AU" sz="3700" b="1" dirty="0"/>
              <a:t>Thrombolytic drugs may take up to 90 min to be effective; only administer if it is appropriate to continue CPR for this duration</a:t>
            </a:r>
            <a:r>
              <a:rPr lang="en-AU" dirty="0"/>
              <a:t>.</a:t>
            </a:r>
          </a:p>
        </p:txBody>
      </p:sp>
    </p:spTree>
    <p:extLst>
      <p:ext uri="{BB962C8B-B14F-4D97-AF65-F5344CB8AC3E}">
        <p14:creationId xmlns:p14="http://schemas.microsoft.com/office/powerpoint/2010/main" val="2960952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solidFill>
            <a:schemeClr val="tx2"/>
          </a:solidFill>
        </p:spPr>
        <p:txBody>
          <a:bodyPr/>
          <a:lstStyle/>
          <a:p>
            <a:r>
              <a:rPr lang="en-US" b="1" dirty="0">
                <a:solidFill>
                  <a:srgbClr val="FFFF00"/>
                </a:solidFill>
              </a:rPr>
              <a:t>Hyperkalemic – cardiac arrest </a:t>
            </a:r>
          </a:p>
        </p:txBody>
      </p:sp>
      <p:sp>
        <p:nvSpPr>
          <p:cNvPr id="23555" name="Content Placeholder 2"/>
          <p:cNvSpPr>
            <a:spLocks noGrp="1"/>
          </p:cNvSpPr>
          <p:nvPr>
            <p:ph sz="half" idx="1"/>
          </p:nvPr>
        </p:nvSpPr>
        <p:spPr>
          <a:xfrm>
            <a:off x="2058674" y="3171463"/>
            <a:ext cx="8590174" cy="6155100"/>
          </a:xfrm>
        </p:spPr>
        <p:txBody>
          <a:bodyPr>
            <a:normAutofit lnSpcReduction="10000"/>
          </a:bodyPr>
          <a:lstStyle/>
          <a:p>
            <a:r>
              <a:rPr lang="en-US" b="1" dirty="0"/>
              <a:t>Protect the heart first</a:t>
            </a:r>
            <a:r>
              <a:rPr lang="en-US" dirty="0"/>
              <a:t>: give 20 ml of 10%  Ca Gluconate by rapid bolus injection. </a:t>
            </a:r>
            <a:endParaRPr lang="en-US" sz="2800" dirty="0"/>
          </a:p>
          <a:p>
            <a:pPr marL="0" indent="0">
              <a:buNone/>
            </a:pPr>
            <a:endParaRPr lang="en-US" sz="2800" dirty="0"/>
          </a:p>
          <a:p>
            <a:r>
              <a:rPr lang="en-US" dirty="0"/>
              <a:t>Shift potassium into cells: Glucose/insulin: 10 units short-acting insulin and 25 g glucose IV (50% dextrose 50ml) by rapid injection. </a:t>
            </a:r>
          </a:p>
          <a:p>
            <a:r>
              <a:rPr lang="en-US" dirty="0"/>
              <a:t>Sodium bicarbonate: 50 </a:t>
            </a:r>
            <a:r>
              <a:rPr lang="en-US" dirty="0" err="1"/>
              <a:t>mmol</a:t>
            </a:r>
            <a:r>
              <a:rPr lang="en-US" dirty="0"/>
              <a:t> IV by rapid injection (if severe acidosis or renal failure). </a:t>
            </a:r>
          </a:p>
          <a:p>
            <a:r>
              <a:rPr lang="en-US" dirty="0"/>
              <a:t>Remove potassium from body:</a:t>
            </a:r>
          </a:p>
          <a:p>
            <a:pPr marL="0" indent="0">
              <a:buNone/>
            </a:pPr>
            <a:r>
              <a:rPr lang="en-US" dirty="0"/>
              <a:t>- </a:t>
            </a:r>
            <a:r>
              <a:rPr lang="en-US" dirty="0" err="1"/>
              <a:t>Heamodialysis</a:t>
            </a:r>
            <a:r>
              <a:rPr lang="en-US" dirty="0"/>
              <a:t> -</a:t>
            </a:r>
            <a:r>
              <a:rPr lang="en-US" dirty="0" err="1"/>
              <a:t>hyperkalaemia</a:t>
            </a:r>
            <a:r>
              <a:rPr lang="en-US" dirty="0"/>
              <a:t> that is resistant to medical  treatment. </a:t>
            </a:r>
          </a:p>
          <a:p>
            <a:endParaRPr lang="en-US" dirty="0"/>
          </a:p>
        </p:txBody>
      </p:sp>
    </p:spTree>
    <p:extLst>
      <p:ext uri="{BB962C8B-B14F-4D97-AF65-F5344CB8AC3E}">
        <p14:creationId xmlns:p14="http://schemas.microsoft.com/office/powerpoint/2010/main" val="3653659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solidFill>
            <a:schemeClr val="tx2"/>
          </a:solidFill>
        </p:spPr>
        <p:txBody>
          <a:bodyPr/>
          <a:lstStyle/>
          <a:p>
            <a:pPr algn="l"/>
            <a:r>
              <a:rPr lang="en-US" b="1" dirty="0">
                <a:solidFill>
                  <a:srgbClr val="FFFF00"/>
                </a:solidFill>
              </a:rPr>
              <a:t>Hypokalemia &lt; 3.5 </a:t>
            </a:r>
            <a:r>
              <a:rPr lang="en-US" b="1" dirty="0" err="1">
                <a:solidFill>
                  <a:srgbClr val="FFFF00"/>
                </a:solidFill>
              </a:rPr>
              <a:t>mmol</a:t>
            </a:r>
            <a:r>
              <a:rPr lang="en-US" b="1" dirty="0">
                <a:solidFill>
                  <a:srgbClr val="FFFF00"/>
                </a:solidFill>
              </a:rPr>
              <a:t>/l </a:t>
            </a:r>
          </a:p>
        </p:txBody>
      </p:sp>
      <p:sp>
        <p:nvSpPr>
          <p:cNvPr id="3" name="Content Placeholder 2"/>
          <p:cNvSpPr>
            <a:spLocks noGrp="1"/>
          </p:cNvSpPr>
          <p:nvPr>
            <p:ph sz="half" idx="1"/>
          </p:nvPr>
        </p:nvSpPr>
        <p:spPr>
          <a:xfrm>
            <a:off x="2087103" y="3171463"/>
            <a:ext cx="8809958" cy="6155100"/>
          </a:xfrm>
        </p:spPr>
        <p:txBody>
          <a:bodyPr/>
          <a:lstStyle/>
          <a:p>
            <a:pPr>
              <a:defRPr/>
            </a:pPr>
            <a:r>
              <a:rPr lang="en-US" dirty="0"/>
              <a:t>Severe </a:t>
            </a:r>
            <a:r>
              <a:rPr lang="en-US" dirty="0" err="1"/>
              <a:t>hypokalaemia</a:t>
            </a:r>
            <a:r>
              <a:rPr lang="en-US" dirty="0"/>
              <a:t> –       K</a:t>
            </a:r>
            <a:r>
              <a:rPr lang="en-US" baseline="30000" dirty="0"/>
              <a:t>+</a:t>
            </a:r>
            <a:r>
              <a:rPr lang="en-US" dirty="0"/>
              <a:t> &lt; 2.5 </a:t>
            </a:r>
            <a:r>
              <a:rPr lang="en-US" dirty="0" err="1"/>
              <a:t>mmol</a:t>
            </a:r>
            <a:r>
              <a:rPr lang="en-US" dirty="0"/>
              <a:t> /l </a:t>
            </a:r>
          </a:p>
          <a:p>
            <a:pPr>
              <a:buFontTx/>
              <a:buNone/>
              <a:defRPr/>
            </a:pPr>
            <a:r>
              <a:rPr lang="en-US" dirty="0"/>
              <a:t>may be associated with symptoms. </a:t>
            </a:r>
          </a:p>
          <a:p>
            <a:pPr>
              <a:defRPr/>
            </a:pPr>
            <a:endParaRPr lang="en-US" b="1" dirty="0"/>
          </a:p>
          <a:p>
            <a:pPr>
              <a:defRPr/>
            </a:pPr>
            <a:r>
              <a:rPr lang="en-US" b="1" dirty="0"/>
              <a:t>KCL 20 </a:t>
            </a:r>
            <a:r>
              <a:rPr lang="en-US" b="1" dirty="0" err="1"/>
              <a:t>mmol</a:t>
            </a:r>
            <a:r>
              <a:rPr lang="en-US" b="1" dirty="0"/>
              <a:t> /10 min, followed by 10 </a:t>
            </a:r>
            <a:r>
              <a:rPr lang="en-US" b="1" dirty="0" err="1"/>
              <a:t>mmol</a:t>
            </a:r>
            <a:r>
              <a:rPr lang="en-US" b="1" dirty="0"/>
              <a:t> / 10 min)</a:t>
            </a:r>
            <a:r>
              <a:rPr lang="en-US" dirty="0"/>
              <a:t> is indicated for unstable arrhythmias </a:t>
            </a:r>
            <a:r>
              <a:rPr lang="en-US" dirty="0">
                <a:solidFill>
                  <a:srgbClr val="C00000"/>
                </a:solidFill>
              </a:rPr>
              <a:t>when cardiac arrest is imminent </a:t>
            </a:r>
            <a:r>
              <a:rPr lang="en-US" dirty="0">
                <a:solidFill>
                  <a:schemeClr val="tx1">
                    <a:lumMod val="95000"/>
                    <a:lumOff val="5000"/>
                  </a:schemeClr>
                </a:solidFill>
              </a:rPr>
              <a:t>or</a:t>
            </a:r>
            <a:r>
              <a:rPr lang="en-US" dirty="0">
                <a:solidFill>
                  <a:srgbClr val="C00000"/>
                </a:solidFill>
              </a:rPr>
              <a:t> in cardiac arrest . </a:t>
            </a:r>
          </a:p>
          <a:p>
            <a:pPr>
              <a:defRPr/>
            </a:pPr>
            <a:endParaRPr lang="en-US" dirty="0"/>
          </a:p>
          <a:p>
            <a:pPr>
              <a:buFontTx/>
              <a:buNone/>
              <a:defRPr/>
            </a:pPr>
            <a:endParaRPr lang="en-US" dirty="0"/>
          </a:p>
        </p:txBody>
      </p:sp>
    </p:spTree>
    <p:extLst>
      <p:ext uri="{BB962C8B-B14F-4D97-AF65-F5344CB8AC3E}">
        <p14:creationId xmlns:p14="http://schemas.microsoft.com/office/powerpoint/2010/main" val="2193037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solidFill>
            <a:srgbClr val="002060"/>
          </a:solidFill>
        </p:spPr>
        <p:txBody>
          <a:bodyPr/>
          <a:lstStyle/>
          <a:p>
            <a:r>
              <a:rPr lang="en-AU" b="1" dirty="0">
                <a:solidFill>
                  <a:srgbClr val="FFFF00"/>
                </a:solidFill>
              </a:rPr>
              <a:t>ROSC</a:t>
            </a:r>
          </a:p>
        </p:txBody>
      </p:sp>
      <p:sp>
        <p:nvSpPr>
          <p:cNvPr id="75779" name="Content Placeholder 2"/>
          <p:cNvSpPr>
            <a:spLocks noGrp="1"/>
          </p:cNvSpPr>
          <p:nvPr>
            <p:ph sz="half" idx="1"/>
          </p:nvPr>
        </p:nvSpPr>
        <p:spPr>
          <a:xfrm>
            <a:off x="1815221" y="3171463"/>
            <a:ext cx="8757547" cy="6155100"/>
          </a:xfrm>
        </p:spPr>
        <p:txBody>
          <a:bodyPr/>
          <a:lstStyle/>
          <a:p>
            <a:r>
              <a:rPr lang="en-AU" b="1" i="1" dirty="0"/>
              <a:t>If organised electrical activity compatible with a cardiac output is seen during a rhythm check, </a:t>
            </a:r>
          </a:p>
          <a:p>
            <a:r>
              <a:rPr lang="en-AU" dirty="0"/>
              <a:t>Check a central pulse and end-tidal CO2 trace </a:t>
            </a:r>
          </a:p>
          <a:p>
            <a:r>
              <a:rPr lang="en-AU" dirty="0"/>
              <a:t>If there is evidence of ROSC, start post-resuscitation care.</a:t>
            </a:r>
          </a:p>
          <a:p>
            <a:r>
              <a:rPr lang="en-AU" dirty="0"/>
              <a:t>If no signs of ROSC, continue CPR</a:t>
            </a:r>
          </a:p>
        </p:txBody>
      </p:sp>
    </p:spTree>
    <p:extLst>
      <p:ext uri="{BB962C8B-B14F-4D97-AF65-F5344CB8AC3E}">
        <p14:creationId xmlns:p14="http://schemas.microsoft.com/office/powerpoint/2010/main" val="377801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title"/>
          </p:nvPr>
        </p:nvSpPr>
        <p:spPr>
          <a:solidFill>
            <a:srgbClr val="002060"/>
          </a:solidFill>
        </p:spPr>
        <p:txBody>
          <a:bodyPr/>
          <a:lstStyle/>
          <a:p>
            <a:pPr eaLnBrk="1" hangingPunct="1"/>
            <a:r>
              <a:rPr lang="en-GB" b="1">
                <a:solidFill>
                  <a:srgbClr val="FFC000"/>
                </a:solidFill>
              </a:rPr>
              <a:t>Post resuscitation care</a:t>
            </a:r>
          </a:p>
        </p:txBody>
      </p:sp>
      <p:sp>
        <p:nvSpPr>
          <p:cNvPr id="2" name="Rectangle 2"/>
          <p:cNvSpPr>
            <a:spLocks noGrp="1" noChangeArrowheads="1"/>
          </p:cNvSpPr>
          <p:nvPr>
            <p:ph idx="1"/>
          </p:nvPr>
        </p:nvSpPr>
        <p:spPr/>
        <p:txBody>
          <a:bodyPr rtlCol="0">
            <a:normAutofit/>
          </a:bodyPr>
          <a:lstStyle/>
          <a:p>
            <a:pPr>
              <a:defRPr/>
            </a:pPr>
            <a:endParaRPr lang="en-GB" sz="1200" dirty="0">
              <a:ea typeface="ＭＳ Ｐゴシック" pitchFamily="34" charset="-128"/>
            </a:endParaRPr>
          </a:p>
          <a:p>
            <a:pPr>
              <a:lnSpc>
                <a:spcPct val="120000"/>
              </a:lnSpc>
              <a:defRPr/>
            </a:pPr>
            <a:r>
              <a:rPr lang="en-GB" b="1" dirty="0">
                <a:ea typeface="ＭＳ Ｐゴシック" pitchFamily="34" charset="-128"/>
              </a:rPr>
              <a:t>ABCDE assessment. Stabilise the patient .</a:t>
            </a:r>
          </a:p>
          <a:p>
            <a:pPr>
              <a:lnSpc>
                <a:spcPct val="120000"/>
              </a:lnSpc>
              <a:defRPr/>
            </a:pPr>
            <a:r>
              <a:rPr lang="en-GB" b="1" dirty="0">
                <a:ea typeface="ＭＳ Ｐゴシック" pitchFamily="34" charset="-128"/>
              </a:rPr>
              <a:t>Definitive airway – ETT</a:t>
            </a:r>
          </a:p>
          <a:p>
            <a:pPr>
              <a:lnSpc>
                <a:spcPct val="120000"/>
              </a:lnSpc>
              <a:defRPr/>
            </a:pPr>
            <a:r>
              <a:rPr lang="en-GB" b="1" dirty="0">
                <a:ea typeface="ＭＳ Ｐゴシック" pitchFamily="34" charset="-128"/>
              </a:rPr>
              <a:t>CXR,ABG, 12 lead ECG, ECHO.</a:t>
            </a:r>
          </a:p>
          <a:p>
            <a:pPr>
              <a:lnSpc>
                <a:spcPct val="120000"/>
              </a:lnSpc>
              <a:defRPr/>
            </a:pPr>
            <a:r>
              <a:rPr lang="en-GB" b="1" dirty="0">
                <a:ea typeface="ＭＳ Ｐゴシック" pitchFamily="34" charset="-128"/>
              </a:rPr>
              <a:t>Talk to cardiac team.</a:t>
            </a:r>
          </a:p>
          <a:p>
            <a:pPr>
              <a:lnSpc>
                <a:spcPct val="120000"/>
              </a:lnSpc>
              <a:defRPr/>
            </a:pPr>
            <a:r>
              <a:rPr lang="en-GB" b="1" dirty="0">
                <a:solidFill>
                  <a:srgbClr val="FF0000"/>
                </a:solidFill>
                <a:ea typeface="ＭＳ Ｐゴシック" pitchFamily="34" charset="-128"/>
              </a:rPr>
              <a:t>ICU care. </a:t>
            </a:r>
            <a:r>
              <a:rPr lang="en-GB" sz="3000" b="1" dirty="0">
                <a:solidFill>
                  <a:schemeClr val="accent2">
                    <a:lumMod val="75000"/>
                  </a:schemeClr>
                </a:solidFill>
                <a:ea typeface="ＭＳ Ｐゴシック" pitchFamily="34" charset="-128"/>
              </a:rPr>
              <a:t>( Targeted Temperature Management ) </a:t>
            </a:r>
          </a:p>
          <a:p>
            <a:pPr>
              <a:lnSpc>
                <a:spcPct val="120000"/>
              </a:lnSpc>
              <a:defRPr/>
            </a:pPr>
            <a:r>
              <a:rPr lang="en-GB" b="1" dirty="0">
                <a:ea typeface="ＭＳ Ｐゴシック" pitchFamily="34" charset="-128"/>
              </a:rPr>
              <a:t>Team debriefing , complete notes, talk to relatives.</a:t>
            </a:r>
          </a:p>
        </p:txBody>
      </p:sp>
    </p:spTree>
    <p:extLst>
      <p:ext uri="{BB962C8B-B14F-4D97-AF65-F5344CB8AC3E}">
        <p14:creationId xmlns:p14="http://schemas.microsoft.com/office/powerpoint/2010/main" val="1838340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759135" y="621771"/>
            <a:ext cx="8277404" cy="1554427"/>
          </a:xfrm>
          <a:solidFill>
            <a:srgbClr val="002060"/>
          </a:solidFill>
        </p:spPr>
        <p:txBody>
          <a:bodyPr>
            <a:normAutofit fontScale="90000"/>
          </a:bodyPr>
          <a:lstStyle/>
          <a:p>
            <a:r>
              <a:rPr lang="en-US" sz="12400">
                <a:solidFill>
                  <a:srgbClr val="FFFF00"/>
                </a:solidFill>
                <a:latin typeface="Arial" panose="020B0604020202020204" pitchFamily="34" charset="0"/>
              </a:rPr>
              <a:t>Questions?</a:t>
            </a:r>
          </a:p>
        </p:txBody>
      </p:sp>
      <p:pic>
        <p:nvPicPr>
          <p:cNvPr id="41987" name="Picture 3" descr="QUES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9061" y="3419740"/>
            <a:ext cx="3570645" cy="455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388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11"/>
          <p:cNvGrpSpPr>
            <a:grpSpLocks/>
          </p:cNvGrpSpPr>
          <p:nvPr/>
        </p:nvGrpSpPr>
        <p:grpSpPr bwMode="auto">
          <a:xfrm>
            <a:off x="1699100" y="2582076"/>
            <a:ext cx="9499741" cy="7027290"/>
            <a:chOff x="71406" y="1752600"/>
            <a:chExt cx="8920194" cy="5167300"/>
          </a:xfrm>
        </p:grpSpPr>
        <p:pic>
          <p:nvPicPr>
            <p:cNvPr id="25604" name="Picture 3" descr="Picture in ACLS-survi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6" y="1752600"/>
              <a:ext cx="8920194" cy="4154714"/>
            </a:xfrm>
            <a:prstGeom prst="rect">
              <a:avLst/>
            </a:prstGeom>
            <a:noFill/>
            <a:ln w="57150">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25605" name="Text Box 4"/>
            <p:cNvSpPr txBox="1">
              <a:spLocks noChangeArrowheads="1"/>
            </p:cNvSpPr>
            <p:nvPr/>
          </p:nvSpPr>
          <p:spPr bwMode="auto">
            <a:xfrm>
              <a:off x="288925" y="6478588"/>
              <a:ext cx="173461" cy="4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5A0F82"/>
                </a:buClr>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ClrTx/>
                <a:buFontTx/>
                <a:buNone/>
              </a:pPr>
              <a:endParaRPr lang="th-TH" sz="3300">
                <a:solidFill>
                  <a:srgbClr val="000000"/>
                </a:solidFill>
                <a:latin typeface="Angsana New" panose="02020603050405020304" pitchFamily="18" charset="-34"/>
                <a:cs typeface="Angsana New" panose="02020603050405020304" pitchFamily="18" charset="-34"/>
              </a:endParaRPr>
            </a:p>
          </p:txBody>
        </p:sp>
        <p:sp>
          <p:nvSpPr>
            <p:cNvPr id="25606" name="Rectangle 5"/>
            <p:cNvSpPr>
              <a:spLocks noChangeArrowheads="1"/>
            </p:cNvSpPr>
            <p:nvPr/>
          </p:nvSpPr>
          <p:spPr bwMode="auto">
            <a:xfrm>
              <a:off x="4743480" y="6021408"/>
              <a:ext cx="4114800" cy="305524"/>
            </a:xfrm>
            <a:prstGeom prst="rect">
              <a:avLst/>
            </a:prstGeom>
            <a:noFill/>
            <a:ln>
              <a:noFill/>
            </a:ln>
            <a:effectLst>
              <a:prstShdw prst="shdw13" dist="53882" dir="13500000">
                <a:srgbClr val="8080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A0F82"/>
                </a:buClr>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th-TH" sz="2100" b="1">
                  <a:solidFill>
                    <a:srgbClr val="000000"/>
                  </a:solidFill>
                  <a:latin typeface="Arial" panose="020B0604020202020204" pitchFamily="34" charset="0"/>
                </a:rPr>
                <a:t>Eisenberge, et al 1990</a:t>
              </a:r>
              <a:endParaRPr lang="th-TH" sz="2100" b="1">
                <a:solidFill>
                  <a:srgbClr val="000000"/>
                </a:solidFill>
                <a:latin typeface="AGaramond"/>
              </a:endParaRPr>
            </a:p>
          </p:txBody>
        </p:sp>
        <p:sp>
          <p:nvSpPr>
            <p:cNvPr id="25607" name="Rectangle 6"/>
            <p:cNvSpPr>
              <a:spLocks noChangeArrowheads="1"/>
            </p:cNvSpPr>
            <p:nvPr/>
          </p:nvSpPr>
          <p:spPr bwMode="auto">
            <a:xfrm>
              <a:off x="8286776" y="1828800"/>
              <a:ext cx="654024" cy="352902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A0F82"/>
                </a:buClr>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ClrTx/>
                <a:buFontTx/>
                <a:buNone/>
              </a:pPr>
              <a:endParaRPr lang="en-US" sz="2100">
                <a:solidFill>
                  <a:srgbClr val="000000"/>
                </a:solidFill>
                <a:latin typeface="Arial" panose="020B0604020202020204" pitchFamily="34" charset="0"/>
              </a:endParaRPr>
            </a:p>
          </p:txBody>
        </p:sp>
        <p:sp>
          <p:nvSpPr>
            <p:cNvPr id="25608" name="Rectangle 7"/>
            <p:cNvSpPr>
              <a:spLocks noChangeArrowheads="1"/>
            </p:cNvSpPr>
            <p:nvPr/>
          </p:nvSpPr>
          <p:spPr bwMode="auto">
            <a:xfrm>
              <a:off x="6786578" y="1770742"/>
              <a:ext cx="1285884" cy="246744"/>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A0F82"/>
                </a:buClr>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ClrTx/>
                <a:buFontTx/>
                <a:buNone/>
              </a:pPr>
              <a:endParaRPr lang="en-US" sz="2100">
                <a:solidFill>
                  <a:srgbClr val="000000"/>
                </a:solidFill>
                <a:latin typeface="Arial" panose="020B0604020202020204" pitchFamily="34" charset="0"/>
              </a:endParaRPr>
            </a:p>
          </p:txBody>
        </p:sp>
        <p:sp>
          <p:nvSpPr>
            <p:cNvPr id="25609" name="Rectangle 8"/>
            <p:cNvSpPr>
              <a:spLocks noChangeArrowheads="1"/>
            </p:cNvSpPr>
            <p:nvPr/>
          </p:nvSpPr>
          <p:spPr bwMode="auto">
            <a:xfrm>
              <a:off x="6778171" y="2714620"/>
              <a:ext cx="1306286" cy="246294"/>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A0F82"/>
                </a:buClr>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ClrTx/>
                <a:buFontTx/>
                <a:buNone/>
              </a:pPr>
              <a:endParaRPr lang="en-US" sz="2100">
                <a:solidFill>
                  <a:srgbClr val="000000"/>
                </a:solidFill>
                <a:latin typeface="Arial" panose="020B0604020202020204" pitchFamily="34" charset="0"/>
              </a:endParaRPr>
            </a:p>
          </p:txBody>
        </p:sp>
        <p:sp>
          <p:nvSpPr>
            <p:cNvPr id="25610" name="Rectangle 9"/>
            <p:cNvSpPr>
              <a:spLocks noChangeArrowheads="1"/>
            </p:cNvSpPr>
            <p:nvPr/>
          </p:nvSpPr>
          <p:spPr bwMode="auto">
            <a:xfrm>
              <a:off x="4542971" y="3557589"/>
              <a:ext cx="1314913" cy="245153"/>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A0F82"/>
                </a:buClr>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ClrTx/>
                <a:buFontTx/>
                <a:buNone/>
              </a:pPr>
              <a:endParaRPr lang="en-US" sz="2100">
                <a:solidFill>
                  <a:srgbClr val="000000"/>
                </a:solidFill>
                <a:latin typeface="Arial" panose="020B0604020202020204" pitchFamily="34" charset="0"/>
              </a:endParaRPr>
            </a:p>
          </p:txBody>
        </p:sp>
        <p:sp>
          <p:nvSpPr>
            <p:cNvPr id="25611" name="Rectangle 10"/>
            <p:cNvSpPr>
              <a:spLocks noChangeArrowheads="1"/>
            </p:cNvSpPr>
            <p:nvPr/>
          </p:nvSpPr>
          <p:spPr bwMode="auto">
            <a:xfrm>
              <a:off x="2566982" y="4513942"/>
              <a:ext cx="1290638" cy="246743"/>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A0F82"/>
                </a:buClr>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ClrTx/>
                <a:buFontTx/>
                <a:buNone/>
              </a:pPr>
              <a:endParaRPr lang="en-US" sz="2100">
                <a:solidFill>
                  <a:srgbClr val="000000"/>
                </a:solidFill>
                <a:latin typeface="Arial" panose="020B0604020202020204" pitchFamily="34" charset="0"/>
              </a:endParaRPr>
            </a:p>
          </p:txBody>
        </p:sp>
        <p:sp>
          <p:nvSpPr>
            <p:cNvPr id="25612" name="Text Box 11"/>
            <p:cNvSpPr txBox="1">
              <a:spLocks noChangeArrowheads="1"/>
            </p:cNvSpPr>
            <p:nvPr/>
          </p:nvSpPr>
          <p:spPr bwMode="auto">
            <a:xfrm>
              <a:off x="242177" y="5471886"/>
              <a:ext cx="8643998" cy="32815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A0F82"/>
                </a:buClr>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lr>
                  <a:srgbClr val="5A0F82"/>
                </a:buClr>
                <a:buFont typeface="Calibri" panose="020F050202020403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rgbClr val="5A0F82"/>
                </a:buClr>
                <a:buFont typeface="Calibri" panose="020F050202020403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5A0F82"/>
                </a:buClr>
                <a:buFont typeface="Calibri" panose="020F050202020403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ClrTx/>
                <a:buFontTx/>
                <a:buNone/>
              </a:pPr>
              <a:r>
                <a:rPr kumimoji="1" lang="th-TH" sz="2300">
                  <a:solidFill>
                    <a:srgbClr val="EEECE1"/>
                  </a:solidFill>
                  <a:latin typeface="CordiaUPC" panose="020B0304020202020204" pitchFamily="34" charset="-34"/>
                </a:rPr>
                <a:t> </a:t>
              </a:r>
              <a:r>
                <a:rPr kumimoji="1" lang="th-TH" sz="2300" b="1">
                  <a:solidFill>
                    <a:srgbClr val="EEECE1"/>
                  </a:solidFill>
                  <a:latin typeface="CordiaUPC" panose="020B0304020202020204" pitchFamily="34" charset="-34"/>
                </a:rPr>
                <a:t>Time(min)     2               4               6                8               10</a:t>
              </a:r>
              <a:r>
                <a:rPr kumimoji="1" lang="th-TH" sz="2300">
                  <a:solidFill>
                    <a:srgbClr val="EEECE1"/>
                  </a:solidFill>
                  <a:latin typeface="CordiaUPC" panose="020B0304020202020204" pitchFamily="34" charset="-34"/>
                </a:rPr>
                <a:t>                   </a:t>
              </a:r>
            </a:p>
          </p:txBody>
        </p:sp>
      </p:grpSp>
      <p:sp>
        <p:nvSpPr>
          <p:cNvPr id="13" name="Title 12"/>
          <p:cNvSpPr>
            <a:spLocks noGrp="1"/>
          </p:cNvSpPr>
          <p:nvPr>
            <p:ph type="title"/>
          </p:nvPr>
        </p:nvSpPr>
        <p:spPr>
          <a:solidFill>
            <a:srgbClr val="002060"/>
          </a:solidFill>
        </p:spPr>
        <p:txBody>
          <a:bodyPr>
            <a:normAutofit/>
          </a:bodyPr>
          <a:lstStyle/>
          <a:p>
            <a:pPr>
              <a:defRPr/>
            </a:pPr>
            <a:r>
              <a:rPr lang="th-TH" b="1" dirty="0">
                <a:solidFill>
                  <a:srgbClr val="FFFF00"/>
                </a:solidFill>
              </a:rPr>
              <a:t>Time Sequence &amp; </a:t>
            </a:r>
            <a:br>
              <a:rPr lang="th-TH" b="1" dirty="0">
                <a:solidFill>
                  <a:srgbClr val="FFFF00"/>
                </a:solidFill>
              </a:rPr>
            </a:br>
            <a:r>
              <a:rPr lang="th-TH" b="1" dirty="0">
                <a:solidFill>
                  <a:srgbClr val="FFFF00"/>
                </a:solidFill>
              </a:rPr>
              <a:t>Estimated Probability of Survival</a:t>
            </a:r>
            <a:endParaRPr lang="en-AU" b="1" dirty="0">
              <a:solidFill>
                <a:srgbClr val="FFFF00"/>
              </a:solidFill>
            </a:endParaRPr>
          </a:p>
        </p:txBody>
      </p:sp>
    </p:spTree>
    <p:extLst>
      <p:ext uri="{BB962C8B-B14F-4D97-AF65-F5344CB8AC3E}">
        <p14:creationId xmlns:p14="http://schemas.microsoft.com/office/powerpoint/2010/main" val="250043876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idx="1"/>
          </p:nvPr>
        </p:nvPicPr>
        <p:blipFill>
          <a:blip r:embed="rId3">
            <a:lum bright="-14000" contrast="-8000"/>
            <a:extLst>
              <a:ext uri="{28A0092B-C50C-407E-A947-70E740481C1C}">
                <a14:useLocalDpi xmlns:a14="http://schemas.microsoft.com/office/drawing/2010/main" val="0"/>
              </a:ext>
            </a:extLst>
          </a:blip>
          <a:srcRect/>
          <a:stretch>
            <a:fillRect/>
          </a:stretch>
        </p:blipFill>
        <p:spPr>
          <a:xfrm>
            <a:off x="2008488" y="2720248"/>
            <a:ext cx="8588483" cy="4231496"/>
          </a:xfrm>
          <a:noFill/>
        </p:spPr>
      </p:pic>
      <p:sp>
        <p:nvSpPr>
          <p:cNvPr id="32771" name="Rectangle 3"/>
          <p:cNvSpPr>
            <a:spLocks noGrp="1" noChangeArrowheads="1"/>
          </p:cNvSpPr>
          <p:nvPr>
            <p:ph type="title"/>
          </p:nvPr>
        </p:nvSpPr>
        <p:spPr>
          <a:xfrm>
            <a:off x="1947624" y="414514"/>
            <a:ext cx="9048339" cy="1398984"/>
          </a:xfrm>
          <a:solidFill>
            <a:srgbClr val="002060"/>
          </a:solidFill>
        </p:spPr>
        <p:txBody>
          <a:bodyPr/>
          <a:lstStyle/>
          <a:p>
            <a:pPr>
              <a:tabLst>
                <a:tab pos="0" algn="l"/>
                <a:tab pos="524272" algn="l"/>
                <a:tab pos="1050404" algn="l"/>
                <a:tab pos="1576535" algn="l"/>
                <a:tab pos="2102667" algn="l"/>
                <a:tab pos="2628797" algn="l"/>
                <a:tab pos="3154929" algn="l"/>
                <a:tab pos="3681060" algn="l"/>
                <a:tab pos="4207192" algn="l"/>
                <a:tab pos="4733323" algn="l"/>
                <a:tab pos="5259455" algn="l"/>
                <a:tab pos="5785585" algn="l"/>
                <a:tab pos="6311717" algn="l"/>
                <a:tab pos="6837848" algn="l"/>
                <a:tab pos="7363980" algn="l"/>
                <a:tab pos="7890111" algn="l"/>
                <a:tab pos="8416242" algn="l"/>
                <a:tab pos="8942373" algn="l"/>
                <a:tab pos="9468505" algn="l"/>
                <a:tab pos="9994636" algn="l"/>
                <a:tab pos="10520768" algn="l"/>
              </a:tabLst>
            </a:pPr>
            <a:r>
              <a:rPr lang="en-GB" b="1">
                <a:solidFill>
                  <a:srgbClr val="FFC000"/>
                </a:solidFill>
              </a:rPr>
              <a:t>Chain of Survival</a:t>
            </a:r>
          </a:p>
        </p:txBody>
      </p:sp>
    </p:spTree>
    <p:extLst>
      <p:ext uri="{BB962C8B-B14F-4D97-AF65-F5344CB8AC3E}">
        <p14:creationId xmlns:p14="http://schemas.microsoft.com/office/powerpoint/2010/main" val="3714006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solidFill>
            <a:srgbClr val="002060"/>
          </a:solidFill>
        </p:spPr>
        <p:txBody>
          <a:bodyPr>
            <a:normAutofit fontScale="90000"/>
          </a:bodyPr>
          <a:lstStyle/>
          <a:p>
            <a:r>
              <a:rPr lang="en-AU" b="1" dirty="0">
                <a:solidFill>
                  <a:srgbClr val="FFFF00"/>
                </a:solidFill>
              </a:rPr>
              <a:t>What is successful Resuscitation ?</a:t>
            </a:r>
            <a:br>
              <a:rPr lang="en-AU" b="1" dirty="0">
                <a:solidFill>
                  <a:srgbClr val="FFFF00"/>
                </a:solidFill>
              </a:rPr>
            </a:br>
            <a:endParaRPr lang="en-AU" dirty="0">
              <a:solidFill>
                <a:srgbClr val="FFFF00"/>
              </a:solidFill>
            </a:endParaRPr>
          </a:p>
        </p:txBody>
      </p:sp>
      <p:sp>
        <p:nvSpPr>
          <p:cNvPr id="3" name="Content Placeholder 2"/>
          <p:cNvSpPr>
            <a:spLocks noGrp="1"/>
          </p:cNvSpPr>
          <p:nvPr>
            <p:ph idx="1"/>
          </p:nvPr>
        </p:nvSpPr>
        <p:spPr/>
        <p:txBody>
          <a:bodyPr/>
          <a:lstStyle/>
          <a:p>
            <a:pPr>
              <a:buFontTx/>
              <a:buNone/>
              <a:defRPr/>
            </a:pPr>
            <a:r>
              <a:rPr lang="en-AU" b="1" dirty="0"/>
              <a:t>1. Return of spontaneous circulation ( ROSC)?</a:t>
            </a:r>
          </a:p>
          <a:p>
            <a:pPr>
              <a:buFontTx/>
              <a:buNone/>
              <a:defRPr/>
            </a:pPr>
            <a:r>
              <a:rPr lang="en-AU" b="1" dirty="0"/>
              <a:t>2. Survival to hospital admission?</a:t>
            </a:r>
          </a:p>
          <a:p>
            <a:pPr>
              <a:buFontTx/>
              <a:buNone/>
              <a:defRPr/>
            </a:pPr>
            <a:r>
              <a:rPr lang="en-AU" b="1" dirty="0"/>
              <a:t>3. Survival to hospital discharge?</a:t>
            </a:r>
          </a:p>
          <a:p>
            <a:pPr>
              <a:buFontTx/>
              <a:buNone/>
              <a:defRPr/>
            </a:pPr>
            <a:r>
              <a:rPr lang="en-AU" b="1" dirty="0">
                <a:solidFill>
                  <a:srgbClr val="C00000"/>
                </a:solidFill>
              </a:rPr>
              <a:t>4.</a:t>
            </a:r>
            <a:r>
              <a:rPr lang="en-AU" dirty="0"/>
              <a:t> </a:t>
            </a:r>
            <a:r>
              <a:rPr lang="en-AU" b="1" dirty="0">
                <a:solidFill>
                  <a:srgbClr val="C00000"/>
                </a:solidFill>
              </a:rPr>
              <a:t>Neurologic recovery </a:t>
            </a:r>
            <a:r>
              <a:rPr lang="en-AU" b="1" dirty="0">
                <a:solidFill>
                  <a:srgbClr val="5A0F82"/>
                </a:solidFill>
              </a:rPr>
              <a:t>-&gt; Cardio cerebral resuscitation (CCR )</a:t>
            </a:r>
          </a:p>
          <a:p>
            <a:pPr marL="401570" lvl="1" indent="-401570">
              <a:buNone/>
              <a:defRPr/>
            </a:pPr>
            <a:r>
              <a:rPr lang="en-US" b="1" dirty="0">
                <a:solidFill>
                  <a:schemeClr val="accent6">
                    <a:lumMod val="50000"/>
                  </a:schemeClr>
                </a:solidFill>
              </a:rPr>
              <a:t>Only 3-7% of cardiac arrest survivors return to normal neurologic functioning</a:t>
            </a:r>
          </a:p>
          <a:p>
            <a:pPr>
              <a:buFontTx/>
              <a:buNone/>
              <a:defRPr/>
            </a:pPr>
            <a:endParaRPr lang="en-AU" b="1" dirty="0">
              <a:solidFill>
                <a:srgbClr val="5A0F82"/>
              </a:solidFill>
            </a:endParaRPr>
          </a:p>
        </p:txBody>
      </p:sp>
    </p:spTree>
    <p:extLst>
      <p:ext uri="{BB962C8B-B14F-4D97-AF65-F5344CB8AC3E}">
        <p14:creationId xmlns:p14="http://schemas.microsoft.com/office/powerpoint/2010/main" val="28064563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623021" y="621771"/>
            <a:ext cx="9738122" cy="1554427"/>
          </a:xfrm>
          <a:solidFill>
            <a:srgbClr val="002060"/>
          </a:solidFill>
        </p:spPr>
        <p:txBody>
          <a:bodyPr/>
          <a:lstStyle/>
          <a:p>
            <a:pPr eaLnBrk="1" hangingPunct="1">
              <a:defRPr/>
            </a:pPr>
            <a:r>
              <a:rPr lang="en-US" sz="4700" b="1" dirty="0">
                <a:solidFill>
                  <a:srgbClr val="FFC000"/>
                </a:solidFill>
                <a:effectLst>
                  <a:outerShdw blurRad="38100" dist="38100" dir="2700000" algn="tl">
                    <a:srgbClr val="000000"/>
                  </a:outerShdw>
                </a:effectLst>
                <a:latin typeface="Times New Roman" charset="0"/>
                <a:ea typeface="MS PGothic" pitchFamily="34" charset="-128"/>
              </a:rPr>
              <a:t>GUIDELINES</a:t>
            </a:r>
          </a:p>
        </p:txBody>
      </p:sp>
      <p:sp>
        <p:nvSpPr>
          <p:cNvPr id="3075" name="Rectangle 3"/>
          <p:cNvSpPr>
            <a:spLocks noGrp="1" noChangeArrowheads="1"/>
          </p:cNvSpPr>
          <p:nvPr>
            <p:ph type="body" idx="1"/>
          </p:nvPr>
        </p:nvSpPr>
        <p:spPr>
          <a:xfrm>
            <a:off x="1866474" y="2487084"/>
            <a:ext cx="9197115" cy="6459508"/>
          </a:xfrm>
        </p:spPr>
        <p:txBody>
          <a:bodyPr/>
          <a:lstStyle/>
          <a:p>
            <a:pPr>
              <a:lnSpc>
                <a:spcPct val="150000"/>
              </a:lnSpc>
              <a:defRPr/>
            </a:pPr>
            <a:r>
              <a:rPr lang="en-AU" b="1" dirty="0"/>
              <a:t>Based on  scientific evidence  &amp;  expert opinion</a:t>
            </a:r>
          </a:p>
          <a:p>
            <a:pPr>
              <a:lnSpc>
                <a:spcPct val="150000"/>
              </a:lnSpc>
              <a:defRPr/>
            </a:pPr>
            <a:r>
              <a:rPr lang="en-AU" b="1" dirty="0"/>
              <a:t> Guidelines are reviewed every 5 years</a:t>
            </a:r>
          </a:p>
          <a:p>
            <a:pPr>
              <a:lnSpc>
                <a:spcPct val="150000"/>
              </a:lnSpc>
              <a:defRPr/>
            </a:pPr>
            <a:r>
              <a:rPr lang="en-AU" b="1" dirty="0">
                <a:solidFill>
                  <a:schemeClr val="accent6">
                    <a:lumMod val="50000"/>
                  </a:schemeClr>
                </a:solidFill>
              </a:rPr>
              <a:t>In Sri Lanka we use UK /European resuscitation council guidelines -</a:t>
            </a:r>
            <a:r>
              <a:rPr lang="en-US" b="1" dirty="0">
                <a:solidFill>
                  <a:srgbClr val="C00000"/>
                </a:solidFill>
                <a:latin typeface="Times New Roman" pitchFamily="18" charset="0"/>
              </a:rPr>
              <a:t> Most recent is 2015</a:t>
            </a:r>
          </a:p>
        </p:txBody>
      </p:sp>
    </p:spTree>
    <p:extLst>
      <p:ext uri="{BB962C8B-B14F-4D97-AF65-F5344CB8AC3E}">
        <p14:creationId xmlns:p14="http://schemas.microsoft.com/office/powerpoint/2010/main" val="291365289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890142" y="354064"/>
            <a:ext cx="9279958" cy="1554427"/>
          </a:xfrm>
          <a:solidFill>
            <a:srgbClr val="002060"/>
          </a:solidFill>
        </p:spPr>
        <p:txBody>
          <a:bodyPr/>
          <a:lstStyle/>
          <a:p>
            <a:r>
              <a:rPr lang="en-US" sz="4200" b="1" dirty="0">
                <a:solidFill>
                  <a:srgbClr val="FFFF00"/>
                </a:solidFill>
              </a:rPr>
              <a:t>Early recognition of the critically ill patient</a:t>
            </a:r>
            <a:endParaRPr lang="en-GB" sz="4200" b="1" dirty="0">
              <a:solidFill>
                <a:srgbClr val="FFFF00"/>
              </a:solidFill>
            </a:endParaRPr>
          </a:p>
        </p:txBody>
      </p:sp>
      <p:sp>
        <p:nvSpPr>
          <p:cNvPr id="34819" name="Rectangle 3"/>
          <p:cNvSpPr>
            <a:spLocks noGrp="1" noChangeArrowheads="1"/>
          </p:cNvSpPr>
          <p:nvPr>
            <p:ph type="body" sz="half" idx="1"/>
          </p:nvPr>
        </p:nvSpPr>
        <p:spPr>
          <a:xfrm>
            <a:off x="2109928" y="1865313"/>
            <a:ext cx="5061795" cy="6185325"/>
          </a:xfrm>
        </p:spPr>
        <p:txBody>
          <a:bodyPr>
            <a:normAutofit lnSpcReduction="10000"/>
          </a:bodyPr>
          <a:lstStyle/>
          <a:p>
            <a:pPr>
              <a:lnSpc>
                <a:spcPct val="90000"/>
              </a:lnSpc>
              <a:buClr>
                <a:srgbClr val="BE0000"/>
              </a:buClr>
            </a:pPr>
            <a:endParaRPr lang="en-GB" dirty="0"/>
          </a:p>
          <a:p>
            <a:pPr>
              <a:defRPr/>
            </a:pPr>
            <a:r>
              <a:rPr lang="en-AU" sz="4700" dirty="0">
                <a:solidFill>
                  <a:srgbClr val="FF0000"/>
                </a:solidFill>
                <a:latin typeface="Arial" charset="0"/>
              </a:rPr>
              <a:t>Too Little done </a:t>
            </a:r>
          </a:p>
          <a:p>
            <a:pPr>
              <a:defRPr/>
            </a:pPr>
            <a:r>
              <a:rPr lang="en-AU" sz="4700" dirty="0">
                <a:solidFill>
                  <a:srgbClr val="FF0000"/>
                </a:solidFill>
                <a:latin typeface="Arial" charset="0"/>
              </a:rPr>
              <a:t>Too Late, </a:t>
            </a:r>
            <a:r>
              <a:rPr lang="en-AU" sz="2800" dirty="0">
                <a:latin typeface="Arial" charset="0"/>
              </a:rPr>
              <a:t>by</a:t>
            </a:r>
          </a:p>
          <a:p>
            <a:pPr>
              <a:defRPr/>
            </a:pPr>
            <a:r>
              <a:rPr lang="en-AU" sz="4700" dirty="0">
                <a:solidFill>
                  <a:srgbClr val="FF0000"/>
                </a:solidFill>
                <a:latin typeface="Arial" charset="0"/>
              </a:rPr>
              <a:t>Too Junior</a:t>
            </a:r>
          </a:p>
          <a:p>
            <a:pPr>
              <a:defRPr/>
            </a:pPr>
            <a:endParaRPr lang="en-AU" dirty="0">
              <a:solidFill>
                <a:srgbClr val="FF0000"/>
              </a:solidFill>
              <a:latin typeface="Arial" charset="0"/>
            </a:endParaRPr>
          </a:p>
          <a:p>
            <a:pPr>
              <a:defRPr/>
            </a:pPr>
            <a:r>
              <a:rPr lang="en-US" dirty="0">
                <a:latin typeface="Arial" charset="0"/>
              </a:rPr>
              <a:t>Most in hospital cardiac arrests are predictable</a:t>
            </a:r>
            <a:endParaRPr lang="en-GB" dirty="0"/>
          </a:p>
          <a:p>
            <a:pPr marL="0" indent="0">
              <a:buClr>
                <a:srgbClr val="BE0000"/>
              </a:buClr>
              <a:buNone/>
            </a:pPr>
            <a:endParaRPr lang="en-GB" dirty="0"/>
          </a:p>
          <a:p>
            <a:pPr>
              <a:lnSpc>
                <a:spcPct val="90000"/>
              </a:lnSpc>
              <a:buClr>
                <a:srgbClr val="BE0000"/>
              </a:buClr>
            </a:pPr>
            <a:r>
              <a:rPr lang="en-GB" dirty="0"/>
              <a:t>Hypoxia and hypotension are common antecedents</a:t>
            </a:r>
          </a:p>
        </p:txBody>
      </p:sp>
      <p:graphicFrame>
        <p:nvGraphicFramePr>
          <p:cNvPr id="34820" name="Object 2"/>
          <p:cNvGraphicFramePr>
            <a:graphicFrameLocks noGrp="1" noChangeAspect="1"/>
          </p:cNvGraphicFramePr>
          <p:nvPr>
            <p:ph sz="half" idx="2"/>
          </p:nvPr>
        </p:nvGraphicFramePr>
        <p:xfrm>
          <a:off x="7273160" y="1932240"/>
          <a:ext cx="3768451" cy="7061848"/>
        </p:xfrm>
        <a:graphic>
          <a:graphicData uri="http://schemas.openxmlformats.org/presentationml/2006/ole">
            <mc:AlternateContent xmlns:mc="http://schemas.openxmlformats.org/markup-compatibility/2006">
              <mc:Choice xmlns:v="urn:schemas-microsoft-com:vml" Requires="v">
                <p:oleObj spid="_x0000_s1029" name="Image" r:id="rId4" imgW="20165079" imgH="29600000" progId="PhotoshopElements.Image.2">
                  <p:embed/>
                </p:oleObj>
              </mc:Choice>
              <mc:Fallback>
                <p:oleObj name="Image" r:id="rId4" imgW="20165079" imgH="29600000" progId="PhotoshopElements.Image.2">
                  <p:embed/>
                  <p:pic>
                    <p:nvPicPr>
                      <p:cNvPr id="3482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160" y="1932240"/>
                        <a:ext cx="3768451" cy="7061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02862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2241</Words>
  <Application>Microsoft Office PowerPoint</Application>
  <PresentationFormat>Custom</PresentationFormat>
  <Paragraphs>425</Paragraphs>
  <Slides>49</Slides>
  <Notes>34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1" baseType="lpstr">
      <vt:lpstr>Office Theme</vt:lpstr>
      <vt:lpstr>Image</vt:lpstr>
      <vt:lpstr>CARDIOPULMONARY RESUSCITATION </vt:lpstr>
      <vt:lpstr>The Problem</vt:lpstr>
      <vt:lpstr> Health care providers  should be able to : </vt:lpstr>
      <vt:lpstr>Cardiac Arrest ?</vt:lpstr>
      <vt:lpstr>Time Sequence &amp;  Estimated Probability of Survival</vt:lpstr>
      <vt:lpstr>Chain of Survival</vt:lpstr>
      <vt:lpstr>What is successful Resuscitation ? </vt:lpstr>
      <vt:lpstr>GUIDELINES</vt:lpstr>
      <vt:lpstr>Early recognition of the critically ill patient</vt:lpstr>
      <vt:lpstr> Who are at risk of Cardiac Arrest ? </vt:lpstr>
      <vt:lpstr>Heart Attack – ACS </vt:lpstr>
      <vt:lpstr>Heart Attack</vt:lpstr>
      <vt:lpstr>Acute coronary syndromes</vt:lpstr>
      <vt:lpstr>Syncope</vt:lpstr>
      <vt:lpstr>Syncope</vt:lpstr>
      <vt:lpstr>TIA/ Stroke</vt:lpstr>
      <vt:lpstr> Bleeding </vt:lpstr>
      <vt:lpstr>PowerPoint Presentation</vt:lpstr>
      <vt:lpstr> Life-threatening asthma </vt:lpstr>
      <vt:lpstr>Anaphylaxis </vt:lpstr>
      <vt:lpstr>PowerPoint Presentation</vt:lpstr>
      <vt:lpstr>To Identify deteriorating patients  early…  Use Early Warning Scores ( EWS)  </vt:lpstr>
      <vt:lpstr>   Monitor Vital signs – Call for help early </vt:lpstr>
      <vt:lpstr> Basic Life Support- BLS</vt:lpstr>
      <vt:lpstr>Free from Dangers</vt:lpstr>
      <vt:lpstr>Evaluate  Responsiveness</vt:lpstr>
      <vt:lpstr>OPENING THE AIRWAY</vt:lpstr>
      <vt:lpstr>   CHECK FOR BREATHING  </vt:lpstr>
      <vt:lpstr>CARDIAC ARREST CONFIRMED Send /Call for Help</vt:lpstr>
      <vt:lpstr> Start CPR- circulate oxygen</vt:lpstr>
      <vt:lpstr>PowerPoint Presentation</vt:lpstr>
      <vt:lpstr>Continue CPR until defibrillator is available.  </vt:lpstr>
      <vt:lpstr>PowerPoint Presentation</vt:lpstr>
      <vt:lpstr>ALS algorithm-</vt:lpstr>
      <vt:lpstr>Shockable</vt:lpstr>
      <vt:lpstr>Deliver shock</vt:lpstr>
      <vt:lpstr>Restart CPR</vt:lpstr>
      <vt:lpstr>PowerPoint Presentation</vt:lpstr>
      <vt:lpstr>If    VF / VT persists</vt:lpstr>
      <vt:lpstr>Non-shockable</vt:lpstr>
      <vt:lpstr>Drugs</vt:lpstr>
      <vt:lpstr>After 2min CPR</vt:lpstr>
      <vt:lpstr>Correct reversible causes</vt:lpstr>
      <vt:lpstr>   Pulmonary embolism</vt:lpstr>
      <vt:lpstr>Hyperkalemic – cardiac arrest </vt:lpstr>
      <vt:lpstr>Hypokalemia &lt; 3.5 mmol/l </vt:lpstr>
      <vt:lpstr>ROSC</vt:lpstr>
      <vt:lpstr>Post resuscitation care</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Nilmini Wijesuriya</dc:creator>
  <cp:lastModifiedBy>Win7-L</cp:lastModifiedBy>
  <cp:revision>6</cp:revision>
  <cp:lastPrinted>2018-10-01T04:18:23Z</cp:lastPrinted>
  <dcterms:created xsi:type="dcterms:W3CDTF">2018-03-14T05:09:56Z</dcterms:created>
  <dcterms:modified xsi:type="dcterms:W3CDTF">2018-10-01T04:19:09Z</dcterms:modified>
</cp:coreProperties>
</file>